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0"/>
  </p:notesMasterIdLst>
  <p:handoutMasterIdLst>
    <p:handoutMasterId r:id="rId21"/>
  </p:handoutMasterIdLst>
  <p:sldIdLst>
    <p:sldId id="468" r:id="rId2"/>
    <p:sldId id="301" r:id="rId3"/>
    <p:sldId id="471" r:id="rId4"/>
    <p:sldId id="422" r:id="rId5"/>
    <p:sldId id="423" r:id="rId6"/>
    <p:sldId id="439" r:id="rId7"/>
    <p:sldId id="440" r:id="rId8"/>
    <p:sldId id="441" r:id="rId9"/>
    <p:sldId id="442" r:id="rId10"/>
    <p:sldId id="443" r:id="rId11"/>
    <p:sldId id="444" r:id="rId12"/>
    <p:sldId id="445" r:id="rId13"/>
    <p:sldId id="456" r:id="rId14"/>
    <p:sldId id="454" r:id="rId15"/>
    <p:sldId id="447" r:id="rId16"/>
    <p:sldId id="448" r:id="rId17"/>
    <p:sldId id="449" r:id="rId18"/>
    <p:sldId id="540" r:id="rId19"/>
  </p:sldIdLst>
  <p:sldSz cx="9144000" cy="6858000" type="screen4x3"/>
  <p:notesSz cx="6997700" cy="9283700"/>
  <p:custShowLst>
    <p:custShow name="Custom Show 1" id="0">
      <p:sldLst/>
    </p:custShow>
  </p:custShow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Helvetica" panose="020B0604020202020204" pitchFamily="34" charset="0"/>
        <a:ea typeface="MS PGothic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Helvetica" panose="020B0604020202020204" pitchFamily="34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Helvetica" panose="020B0604020202020204" pitchFamily="34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Helvetica" panose="020B0604020202020204" pitchFamily="34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Helvetica" panose="020B060402020202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sz="1600" kern="1200">
        <a:solidFill>
          <a:schemeClr val="tx1"/>
        </a:solidFill>
        <a:latin typeface="Helvetica" panose="020B060402020202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sz="1600" kern="1200">
        <a:solidFill>
          <a:schemeClr val="tx1"/>
        </a:solidFill>
        <a:latin typeface="Helvetica" panose="020B060402020202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sz="1600" kern="1200">
        <a:solidFill>
          <a:schemeClr val="tx1"/>
        </a:solidFill>
        <a:latin typeface="Helvetica" panose="020B060402020202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sz="1600" kern="1200">
        <a:solidFill>
          <a:schemeClr val="tx1"/>
        </a:solidFill>
        <a:latin typeface="Helvetica" panose="020B060402020202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07">
          <p15:clr>
            <a:srgbClr val="A4A3A4"/>
          </p15:clr>
        </p15:guide>
        <p15:guide id="2" pos="57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33"/>
    <a:srgbClr val="00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9024" autoAdjust="0"/>
    <p:restoredTop sz="94706" autoAdjust="0"/>
  </p:normalViewPr>
  <p:slideViewPr>
    <p:cSldViewPr snapToGrid="0">
      <p:cViewPr varScale="1">
        <p:scale>
          <a:sx n="96" d="100"/>
          <a:sy n="96" d="100"/>
        </p:scale>
        <p:origin x="1888" y="176"/>
      </p:cViewPr>
      <p:guideLst>
        <p:guide orient="horz" pos="707"/>
        <p:guide pos="57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66" name="Rectangle 2">
            <a:extLst>
              <a:ext uri="{FF2B5EF4-FFF2-40B4-BE49-F238E27FC236}">
                <a16:creationId xmlns:a16="http://schemas.microsoft.com/office/drawing/2014/main" id="{C6EF5354-BFFB-44DF-8FA7-1A088153BD87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027" tIns="46514" rIns="93027" bIns="46514" numCol="1" anchor="t" anchorCtr="0" compatLnSpc="1">
            <a:prstTxWarp prst="textNoShape">
              <a:avLst/>
            </a:prstTxWarp>
          </a:bodyPr>
          <a:lstStyle>
            <a:lvl1pPr defTabSz="930275">
              <a:defRPr sz="1300">
                <a:latin typeface="Helvetica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67267" name="Rectangle 3">
            <a:extLst>
              <a:ext uri="{FF2B5EF4-FFF2-40B4-BE49-F238E27FC236}">
                <a16:creationId xmlns:a16="http://schemas.microsoft.com/office/drawing/2014/main" id="{5BBF6CF9-ADFE-4F6E-89A0-8CB582D8FFC5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65575" y="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027" tIns="46514" rIns="93027" bIns="46514" numCol="1" anchor="t" anchorCtr="0" compatLnSpc="1">
            <a:prstTxWarp prst="textNoShape">
              <a:avLst/>
            </a:prstTxWarp>
          </a:bodyPr>
          <a:lstStyle>
            <a:lvl1pPr algn="r" defTabSz="930275">
              <a:defRPr sz="1300">
                <a:latin typeface="Helvetica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67268" name="Rectangle 4">
            <a:extLst>
              <a:ext uri="{FF2B5EF4-FFF2-40B4-BE49-F238E27FC236}">
                <a16:creationId xmlns:a16="http://schemas.microsoft.com/office/drawing/2014/main" id="{8C120FC7-7BCE-4696-BB5D-C087861E4B4E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2015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027" tIns="46514" rIns="93027" bIns="46514" numCol="1" anchor="b" anchorCtr="0" compatLnSpc="1">
            <a:prstTxWarp prst="textNoShape">
              <a:avLst/>
            </a:prstTxWarp>
          </a:bodyPr>
          <a:lstStyle>
            <a:lvl1pPr defTabSz="930275">
              <a:defRPr sz="1300">
                <a:latin typeface="Helvetica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67269" name="Rectangle 5">
            <a:extLst>
              <a:ext uri="{FF2B5EF4-FFF2-40B4-BE49-F238E27FC236}">
                <a16:creationId xmlns:a16="http://schemas.microsoft.com/office/drawing/2014/main" id="{6735A123-7D3E-455E-AB82-1C3749BB052A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65575" y="882015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027" tIns="46514" rIns="93027" bIns="46514" numCol="1" anchor="b" anchorCtr="0" compatLnSpc="1">
            <a:prstTxWarp prst="textNoShape">
              <a:avLst/>
            </a:prstTxWarp>
          </a:bodyPr>
          <a:lstStyle>
            <a:lvl1pPr algn="r" defTabSz="930275">
              <a:defRPr sz="1300"/>
            </a:lvl1pPr>
          </a:lstStyle>
          <a:p>
            <a:pPr>
              <a:defRPr/>
            </a:pPr>
            <a:fld id="{A8B4C920-550B-4EA7-9CB5-2D8883A273B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svg>
</file>

<file path=ppt/media/image12.png>
</file>

<file path=ppt/media/image2.jpeg>
</file>

<file path=ppt/media/image4.png>
</file>

<file path=ppt/media/image5.tiff>
</file>

<file path=ppt/media/image6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642" name="Rectangle 2">
            <a:extLst>
              <a:ext uri="{FF2B5EF4-FFF2-40B4-BE49-F238E27FC236}">
                <a16:creationId xmlns:a16="http://schemas.microsoft.com/office/drawing/2014/main" id="{2E8AF117-EF14-4BF3-AB7D-D75C4F934CCD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3027" tIns="46514" rIns="93027" bIns="46514" numCol="1" anchor="t" anchorCtr="0" compatLnSpc="1">
            <a:prstTxWarp prst="textNoShape">
              <a:avLst/>
            </a:prstTxWarp>
          </a:bodyPr>
          <a:lstStyle>
            <a:lvl1pPr defTabSz="930275">
              <a:defRPr sz="1300">
                <a:latin typeface="Helvetica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0643" name="Rectangle 3">
            <a:extLst>
              <a:ext uri="{FF2B5EF4-FFF2-40B4-BE49-F238E27FC236}">
                <a16:creationId xmlns:a16="http://schemas.microsoft.com/office/drawing/2014/main" id="{D7D2DA5C-BED3-45D1-AFD2-94AF29863ABC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965575" y="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3027" tIns="46514" rIns="93027" bIns="46514" numCol="1" anchor="t" anchorCtr="0" compatLnSpc="1">
            <a:prstTxWarp prst="textNoShape">
              <a:avLst/>
            </a:prstTxWarp>
          </a:bodyPr>
          <a:lstStyle>
            <a:lvl1pPr algn="r" defTabSz="930275">
              <a:defRPr sz="1300">
                <a:latin typeface="Helvetica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A2936E5F-4C9B-4144-9261-C3F188AA67D9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77925" y="696913"/>
            <a:ext cx="4641850" cy="34813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0645" name="Rectangle 5">
            <a:extLst>
              <a:ext uri="{FF2B5EF4-FFF2-40B4-BE49-F238E27FC236}">
                <a16:creationId xmlns:a16="http://schemas.microsoft.com/office/drawing/2014/main" id="{D73F14C5-05F8-4300-9D01-F3633C854740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31863" y="4410075"/>
            <a:ext cx="5133975" cy="417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3027" tIns="46514" rIns="93027" bIns="4651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40646" name="Rectangle 6">
            <a:extLst>
              <a:ext uri="{FF2B5EF4-FFF2-40B4-BE49-F238E27FC236}">
                <a16:creationId xmlns:a16="http://schemas.microsoft.com/office/drawing/2014/main" id="{BCB6CAD9-A006-4455-8054-9CACB290288C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2015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3027" tIns="46514" rIns="93027" bIns="46514" numCol="1" anchor="b" anchorCtr="0" compatLnSpc="1">
            <a:prstTxWarp prst="textNoShape">
              <a:avLst/>
            </a:prstTxWarp>
          </a:bodyPr>
          <a:lstStyle>
            <a:lvl1pPr defTabSz="930275">
              <a:defRPr sz="1300">
                <a:latin typeface="Helvetica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0647" name="Rectangle 7">
            <a:extLst>
              <a:ext uri="{FF2B5EF4-FFF2-40B4-BE49-F238E27FC236}">
                <a16:creationId xmlns:a16="http://schemas.microsoft.com/office/drawing/2014/main" id="{63060AD7-0C3D-477B-BD60-55C8EBDB945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65575" y="882015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3027" tIns="46514" rIns="93027" bIns="46514" numCol="1" anchor="b" anchorCtr="0" compatLnSpc="1">
            <a:prstTxWarp prst="textNoShape">
              <a:avLst/>
            </a:prstTxWarp>
          </a:bodyPr>
          <a:lstStyle>
            <a:lvl1pPr algn="r" defTabSz="930275">
              <a:defRPr sz="1300"/>
            </a:lvl1pPr>
          </a:lstStyle>
          <a:p>
            <a:pPr>
              <a:defRPr/>
            </a:pPr>
            <a:fld id="{AE66C03C-4B0E-4149-8287-A3B340EB818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anose="020B0600070205080204" pitchFamily="34" charset="-128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anose="020B0600070205080204" pitchFamily="3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13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1913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21913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fld id="{27EDD166-DF5B-E640-90C2-FE28AE548D5C}" type="slidenum">
              <a:rPr lang="en-US" altLang="en-US"/>
              <a:pPr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362487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/>
            <a:fld id="{8F692E26-C62E-47DD-B019-6402D6B97215}" type="slidenum">
              <a:rPr lang="en-US" altLang="en-US" sz="1200"/>
              <a:pPr algn="r"/>
              <a:t>10</a:t>
            </a:fld>
            <a:endParaRPr lang="en-US" altLang="en-US" sz="1200" dirty="0"/>
          </a:p>
        </p:txBody>
      </p:sp>
      <p:sp>
        <p:nvSpPr>
          <p:cNvPr id="522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522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26190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/>
            <a:fld id="{A9C50108-5EFA-4F84-9892-157B948F69F3}" type="slidenum">
              <a:rPr lang="en-US" altLang="en-US" sz="1200"/>
              <a:pPr algn="r"/>
              <a:t>11</a:t>
            </a:fld>
            <a:endParaRPr lang="en-US" altLang="en-US" sz="1200" dirty="0"/>
          </a:p>
        </p:txBody>
      </p:sp>
      <p:sp>
        <p:nvSpPr>
          <p:cNvPr id="563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97128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/>
            <a:fld id="{C2F2B756-9213-4637-9F3D-8CD40917EA0A}" type="slidenum">
              <a:rPr lang="en-US" altLang="en-US" sz="1200"/>
              <a:pPr algn="r"/>
              <a:t>12</a:t>
            </a:fld>
            <a:endParaRPr lang="en-US" altLang="en-US" sz="1200" dirty="0"/>
          </a:p>
        </p:txBody>
      </p:sp>
      <p:sp>
        <p:nvSpPr>
          <p:cNvPr id="624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624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5135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/>
            <a:fld id="{C2F2B756-9213-4637-9F3D-8CD40917EA0A}" type="slidenum">
              <a:rPr lang="en-US" altLang="en-US" sz="1200"/>
              <a:pPr algn="r"/>
              <a:t>14</a:t>
            </a:fld>
            <a:endParaRPr lang="en-US" altLang="en-US" sz="1200" dirty="0"/>
          </a:p>
        </p:txBody>
      </p:sp>
      <p:sp>
        <p:nvSpPr>
          <p:cNvPr id="624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624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11032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/>
            <a:fld id="{E8F6CFE8-F4B8-4635-B9A3-190ADFF2F8A1}" type="slidenum">
              <a:rPr lang="en-US" altLang="en-US" sz="1200"/>
              <a:pPr algn="r"/>
              <a:t>15</a:t>
            </a:fld>
            <a:endParaRPr lang="en-US" altLang="en-US" sz="1200" dirty="0"/>
          </a:p>
        </p:txBody>
      </p:sp>
      <p:sp>
        <p:nvSpPr>
          <p:cNvPr id="604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6041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52978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/>
            <a:fld id="{C2F2B756-9213-4637-9F3D-8CD40917EA0A}" type="slidenum">
              <a:rPr lang="en-US" altLang="en-US" sz="1200"/>
              <a:pPr algn="r"/>
              <a:t>16</a:t>
            </a:fld>
            <a:endParaRPr lang="en-US" altLang="en-US" sz="1200" dirty="0"/>
          </a:p>
        </p:txBody>
      </p:sp>
      <p:sp>
        <p:nvSpPr>
          <p:cNvPr id="624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624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862480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/>
            <a:fld id="{C2F2B756-9213-4637-9F3D-8CD40917EA0A}" type="slidenum">
              <a:rPr lang="en-US" altLang="en-US" sz="1200"/>
              <a:pPr algn="r"/>
              <a:t>17</a:t>
            </a:fld>
            <a:endParaRPr lang="en-US" altLang="en-US" sz="1200" dirty="0"/>
          </a:p>
        </p:txBody>
      </p:sp>
      <p:sp>
        <p:nvSpPr>
          <p:cNvPr id="624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624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05200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2323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2232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fld id="{E7CD0D8D-A96A-2641-82A3-0B423D87585A}" type="slidenum">
              <a:rPr lang="en-US" altLang="en-US"/>
              <a:pPr/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449597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2323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2232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fld id="{E7CD0D8D-A96A-2641-82A3-0B423D87585A}" type="slidenum">
              <a:rPr lang="en-US" altLang="en-US"/>
              <a:pPr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23655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/>
            <a:fld id="{4516B392-AB16-433E-A341-C08B2964F80A}" type="slidenum">
              <a:rPr lang="en-US" altLang="en-US" sz="1200"/>
              <a:pPr algn="r"/>
              <a:t>4</a:t>
            </a:fld>
            <a:endParaRPr lang="en-US" altLang="en-US" sz="1200" dirty="0"/>
          </a:p>
        </p:txBody>
      </p:sp>
      <p:sp>
        <p:nvSpPr>
          <p:cNvPr id="143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49498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/>
            <a:fld id="{5E2E42CA-A09A-4793-8A18-57204D130B58}" type="slidenum">
              <a:rPr lang="en-US" altLang="en-US" sz="1200"/>
              <a:pPr algn="r"/>
              <a:t>5</a:t>
            </a:fld>
            <a:endParaRPr lang="en-US" altLang="en-US" sz="1200" dirty="0"/>
          </a:p>
        </p:txBody>
      </p:sp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87954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/>
            <a:fld id="{B19B9DFD-DF31-43CC-8BBB-94C6B775DF6A}" type="slidenum">
              <a:rPr lang="en-US" altLang="en-US" sz="1200"/>
              <a:pPr algn="r"/>
              <a:t>6</a:t>
            </a:fld>
            <a:endParaRPr lang="en-US" altLang="en-US" sz="1200" dirty="0"/>
          </a:p>
        </p:txBody>
      </p:sp>
      <p:sp>
        <p:nvSpPr>
          <p:cNvPr id="501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43410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/>
            <a:fld id="{B19B9DFD-DF31-43CC-8BBB-94C6B775DF6A}" type="slidenum">
              <a:rPr lang="en-US" altLang="en-US" sz="1200"/>
              <a:pPr algn="r"/>
              <a:t>7</a:t>
            </a:fld>
            <a:endParaRPr lang="en-US" altLang="en-US" sz="1200" dirty="0"/>
          </a:p>
        </p:txBody>
      </p:sp>
      <p:sp>
        <p:nvSpPr>
          <p:cNvPr id="501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42101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/>
            <a:fld id="{B19B9DFD-DF31-43CC-8BBB-94C6B775DF6A}" type="slidenum">
              <a:rPr lang="en-US" altLang="en-US" sz="1200"/>
              <a:pPr algn="r"/>
              <a:t>8</a:t>
            </a:fld>
            <a:endParaRPr lang="en-US" altLang="en-US" sz="1200" dirty="0"/>
          </a:p>
        </p:txBody>
      </p:sp>
      <p:sp>
        <p:nvSpPr>
          <p:cNvPr id="501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16392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/>
            <a:fld id="{2CA03AE4-EA27-469C-8E49-6A6D2386542F}" type="slidenum">
              <a:rPr lang="en-US" altLang="en-US" sz="1200"/>
              <a:pPr algn="r"/>
              <a:t>9</a:t>
            </a:fld>
            <a:endParaRPr lang="en-US" altLang="en-US" sz="1200" dirty="0"/>
          </a:p>
        </p:txBody>
      </p:sp>
      <p:sp>
        <p:nvSpPr>
          <p:cNvPr id="542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5427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26899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://www.db-book.com/" TargetMode="Externa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7">
            <a:extLst>
              <a:ext uri="{FF2B5EF4-FFF2-40B4-BE49-F238E27FC236}">
                <a16:creationId xmlns:a16="http://schemas.microsoft.com/office/drawing/2014/main" id="{A25BB261-D773-4836-B381-7A051175F5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74938" y="5726113"/>
            <a:ext cx="3694112" cy="793750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b="1" dirty="0">
                <a:solidFill>
                  <a:srgbClr val="002060"/>
                </a:solidFill>
              </a:rPr>
              <a:t>Database System Concepts, 7</a:t>
            </a:r>
            <a:r>
              <a:rPr lang="en-US" altLang="en-US" b="1" baseline="30000" dirty="0">
                <a:solidFill>
                  <a:srgbClr val="002060"/>
                </a:solidFill>
              </a:rPr>
              <a:t>th</a:t>
            </a:r>
            <a:r>
              <a:rPr lang="en-US" altLang="en-US" b="1" dirty="0">
                <a:solidFill>
                  <a:srgbClr val="002060"/>
                </a:solidFill>
              </a:rPr>
              <a:t> Ed</a:t>
            </a:r>
            <a:r>
              <a:rPr lang="en-US" altLang="en-US" dirty="0">
                <a:solidFill>
                  <a:srgbClr val="002060"/>
                </a:solidFill>
              </a:rPr>
              <a:t>.</a:t>
            </a:r>
          </a:p>
          <a:p>
            <a:pPr algn="ctr">
              <a:spcBef>
                <a:spcPct val="50000"/>
              </a:spcBef>
              <a:defRPr/>
            </a:pPr>
            <a:r>
              <a:rPr lang="en-US" altLang="en-US" sz="1200" b="1" dirty="0">
                <a:solidFill>
                  <a:srgbClr val="002060"/>
                </a:solidFill>
              </a:rPr>
              <a:t>©Silberschatz, Korth and Sudarshan</a:t>
            </a:r>
            <a:br>
              <a:rPr lang="en-US" altLang="en-US" sz="1200" b="1" dirty="0">
                <a:solidFill>
                  <a:srgbClr val="002060"/>
                </a:solidFill>
              </a:rPr>
            </a:br>
            <a:r>
              <a:rPr lang="en-US" altLang="en-US" sz="1200" b="1" dirty="0">
                <a:solidFill>
                  <a:srgbClr val="002060"/>
                </a:solidFill>
              </a:rPr>
              <a:t>See </a:t>
            </a:r>
            <a:r>
              <a:rPr lang="en-US" altLang="en-US" sz="1200" b="1" dirty="0">
                <a:solidFill>
                  <a:srgbClr val="002060"/>
                </a:solidFill>
                <a:hlinkClick r:id="rId2"/>
              </a:rPr>
              <a:t>www.db-book.com</a:t>
            </a:r>
            <a:r>
              <a:rPr lang="en-US" altLang="en-US" sz="1200" b="1" dirty="0">
                <a:solidFill>
                  <a:srgbClr val="002060"/>
                </a:solidFill>
              </a:rPr>
              <a:t> for conditions on re-use </a:t>
            </a:r>
          </a:p>
        </p:txBody>
      </p:sp>
      <p:sp>
        <p:nvSpPr>
          <p:cNvPr id="5130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</p:spPr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B4760F52-45E1-4E1D-A744-2F2290DE90CC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xfrm>
            <a:off x="6596063" y="6218238"/>
            <a:ext cx="1905000" cy="457200"/>
          </a:xfrm>
        </p:spPr>
        <p:txBody>
          <a:bodyPr/>
          <a:lstStyle>
            <a:lvl1pPr>
              <a:defRPr>
                <a:solidFill>
                  <a:srgbClr val="578963"/>
                </a:solidFill>
              </a:defRPr>
            </a:lvl1pPr>
          </a:lstStyle>
          <a:p>
            <a:pPr>
              <a:defRPr/>
            </a:pPr>
            <a:fld id="{3B69BB99-A72A-4470-971F-83530C443C9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pic>
        <p:nvPicPr>
          <p:cNvPr id="9" name="Picture 8" descr="Cover-6Ed"/>
          <p:cNvPicPr>
            <a:picLocks noChangeAspect="1" noChangeArrowheads="1"/>
          </p:cNvPicPr>
          <p:nvPr userDrawn="1"/>
        </p:nvPicPr>
        <p:blipFill>
          <a:blip r:embed="rId3"/>
          <a:stretch>
            <a:fillRect/>
          </a:stretch>
        </p:blipFill>
        <p:spPr bwMode="auto">
          <a:xfrm>
            <a:off x="13858" y="0"/>
            <a:ext cx="1331269" cy="170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604871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5C950AD-734E-45C7-8042-5795FFAD6750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E5E31B-1343-4510-8DCD-65E7B654469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630467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26250" y="117475"/>
            <a:ext cx="2019300" cy="58801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8350" y="117475"/>
            <a:ext cx="5905500" cy="58801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7A7A2CD-B5B0-4CF6-8038-339B0E99E36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3574B0-C055-4E38-82A9-667A1DF1F8D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946499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796C49-4A73-449B-A170-DFFCD45313DF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0D9E99-A0D8-4F2F-B04A-331DF655FEA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228256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787401"/>
            <a:ext cx="8229600" cy="452543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635696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787401"/>
            <a:ext cx="8229600" cy="452543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607963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787401"/>
            <a:ext cx="8229600" cy="452543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330719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42900" indent="-342900">
              <a:buSzPct val="110000"/>
              <a:buFont typeface="Wingdings" panose="05000000000000000000" pitchFamily="2" charset="2"/>
              <a:buChar char="§"/>
              <a:defRPr sz="1700"/>
            </a:lvl1pPr>
            <a:lvl2pPr marL="742950" indent="-285750">
              <a:buSzPct val="110000"/>
              <a:buFont typeface="Arial" panose="020B0604020202020204" pitchFamily="34" charset="0"/>
              <a:buChar char="•"/>
              <a:defRPr sz="1700"/>
            </a:lvl2pPr>
            <a:lvl3pPr marL="1085850" indent="-228600">
              <a:buFont typeface="Wingdings" panose="05000000000000000000" pitchFamily="2" charset="2"/>
              <a:buChar char="§"/>
              <a:defRPr sz="1700"/>
            </a:lvl3pPr>
            <a:lvl4pPr marL="1428750" indent="-228600">
              <a:buFont typeface="Arial" panose="020B0604020202020204" pitchFamily="34" charset="0"/>
              <a:buChar char="•"/>
              <a:defRPr sz="1700"/>
            </a:lvl4pPr>
            <a:lvl5pPr marL="1771650" indent="-228600">
              <a:buFont typeface="Wingdings" panose="05000000000000000000" pitchFamily="2" charset="2"/>
              <a:buChar char="§"/>
              <a:defRPr sz="17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243719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36F2EBE-FF5F-4F9D-A3C2-A59A92D7809D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7F3CAF-32BF-49A6-93F1-59C9E4B7C95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607090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4388" y="1093788"/>
            <a:ext cx="3754437" cy="4903787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1225" y="1093788"/>
            <a:ext cx="3754438" cy="4903787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A6D4A7F0-1138-4608-80AA-D0A6F5D41187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0852D5F-D37B-4E9D-98AD-511A1ABBD6A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108020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56DFCFB3-6710-4DD2-8404-7E55A930F3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191CCC-CC48-429B-87C9-7123B48E52D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190424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BB431453-8F56-47C4-89BA-3EDF3CD092BA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9D92F0-DB25-4E6B-A10D-A7937AC7A36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360057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4BE8099E-18A5-481A-9697-216087BE067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E555C8E-F740-4D28-8DA3-D7B8E0F6F57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32147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7E2C57D-1205-411A-BA90-DF60A810F6DB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BBBE5B0-1186-4DAB-9E97-511F15F5C63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488098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9EB6957-06EE-46F8-A450-3DB417A1F8A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91DB2E-7BC4-4C22-ACAE-0B8B3F0C514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8140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56112478-D9B7-4D0D-ADE5-62D5EFAAFB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748145" y="1093788"/>
            <a:ext cx="7727518" cy="4903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512003" name="Rectangle 3">
            <a:extLst>
              <a:ext uri="{FF2B5EF4-FFF2-40B4-BE49-F238E27FC236}">
                <a16:creationId xmlns:a16="http://schemas.microsoft.com/office/drawing/2014/main" id="{D2EB5033-CF44-472B-B77D-FAA18581E631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50000"/>
              </a:spcBef>
              <a:defRPr sz="1400">
                <a:solidFill>
                  <a:srgbClr val="002060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8BECA7E0-09BC-41D3-BD93-B7E81A2ACCB7}" type="slidenum">
              <a:rPr lang="en-US" altLang="en-US" smtClean="0"/>
              <a:pPr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1028" name="Text Box 4">
            <a:extLst>
              <a:ext uri="{FF2B5EF4-FFF2-40B4-BE49-F238E27FC236}">
                <a16:creationId xmlns:a16="http://schemas.microsoft.com/office/drawing/2014/main" id="{D0CFC8B2-2C6C-4CA4-9AFC-14298F0DD4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62750" y="6613525"/>
            <a:ext cx="2381250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©Silberschatz, Korth and Sudarshan</a:t>
            </a:r>
          </a:p>
        </p:txBody>
      </p:sp>
      <p:sp>
        <p:nvSpPr>
          <p:cNvPr id="512005" name="Text Box 5">
            <a:extLst>
              <a:ext uri="{FF2B5EF4-FFF2-40B4-BE49-F238E27FC236}">
                <a16:creationId xmlns:a16="http://schemas.microsoft.com/office/drawing/2014/main" id="{ED25C836-0663-424A-84A7-5AB80342286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479984" y="6613525"/>
            <a:ext cx="447558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1.</a:t>
            </a:r>
            <a:fld id="{669DE52E-05EC-4487-BE79-3F9A6A9F8797}" type="slidenum">
              <a:rPr lang="en-US" altLang="en-US" sz="1000" b="1" smtClean="0">
                <a:solidFill>
                  <a:srgbClr val="002060"/>
                </a:solidFill>
              </a:rPr>
              <a:pPr algn="ctr">
                <a:spcBef>
                  <a:spcPct val="50000"/>
                </a:spcBef>
                <a:defRPr/>
              </a:pPr>
              <a:t>‹#›</a:t>
            </a:fld>
            <a:endParaRPr lang="en-US" altLang="en-US" sz="1000" b="1" dirty="0">
              <a:solidFill>
                <a:srgbClr val="002060"/>
              </a:solidFill>
            </a:endParaRPr>
          </a:p>
        </p:txBody>
      </p:sp>
      <p:sp>
        <p:nvSpPr>
          <p:cNvPr id="512006" name="Rectangle 6">
            <a:extLst>
              <a:ext uri="{FF2B5EF4-FFF2-40B4-BE49-F238E27FC236}">
                <a16:creationId xmlns:a16="http://schemas.microsoft.com/office/drawing/2014/main" id="{BFAC4B4C-D3C2-4A14-871E-CC7D45F0769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768350" y="117475"/>
            <a:ext cx="80772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31" name="Text Box 7">
            <a:extLst>
              <a:ext uri="{FF2B5EF4-FFF2-40B4-BE49-F238E27FC236}">
                <a16:creationId xmlns:a16="http://schemas.microsoft.com/office/drawing/2014/main" id="{5472E9A1-C06F-4393-872E-7F8100F916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613525"/>
            <a:ext cx="2571750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1000" b="1" dirty="0">
                <a:solidFill>
                  <a:srgbClr val="002060"/>
                </a:solidFill>
              </a:rPr>
              <a:t>Database System Concepts - 7</a:t>
            </a:r>
            <a:r>
              <a:rPr lang="en-US" sz="1000" b="1" baseline="30000" dirty="0">
                <a:solidFill>
                  <a:srgbClr val="002060"/>
                </a:solidFill>
              </a:rPr>
              <a:t>th</a:t>
            </a:r>
            <a:r>
              <a:rPr lang="en-US" sz="1000" b="1" dirty="0">
                <a:solidFill>
                  <a:srgbClr val="002060"/>
                </a:solidFill>
              </a:rPr>
              <a:t> Edition</a:t>
            </a:r>
          </a:p>
        </p:txBody>
      </p:sp>
      <p:sp>
        <p:nvSpPr>
          <p:cNvPr id="1032" name="Freeform 8">
            <a:extLst>
              <a:ext uri="{FF2B5EF4-FFF2-40B4-BE49-F238E27FC236}">
                <a16:creationId xmlns:a16="http://schemas.microsoft.com/office/drawing/2014/main" id="{0362D880-06BD-4D02-876C-3226AC8E6F10}"/>
              </a:ext>
            </a:extLst>
          </p:cNvPr>
          <p:cNvSpPr>
            <a:spLocks/>
          </p:cNvSpPr>
          <p:nvPr/>
        </p:nvSpPr>
        <p:spPr bwMode="auto">
          <a:xfrm>
            <a:off x="8916988" y="5445125"/>
            <a:ext cx="227012" cy="47625"/>
          </a:xfrm>
          <a:custGeom>
            <a:avLst/>
            <a:gdLst>
              <a:gd name="T0" fmla="*/ 0 w 285"/>
              <a:gd name="T1" fmla="*/ 2147483646 h 61"/>
              <a:gd name="T2" fmla="*/ 2147483646 w 285"/>
              <a:gd name="T3" fmla="*/ 2147483646 h 61"/>
              <a:gd name="T4" fmla="*/ 2147483646 w 285"/>
              <a:gd name="T5" fmla="*/ 2147483646 h 61"/>
              <a:gd name="T6" fmla="*/ 2147483646 w 285"/>
              <a:gd name="T7" fmla="*/ 2147483646 h 61"/>
              <a:gd name="T8" fmla="*/ 2147483646 w 285"/>
              <a:gd name="T9" fmla="*/ 2147483646 h 61"/>
              <a:gd name="T10" fmla="*/ 2147483646 w 285"/>
              <a:gd name="T11" fmla="*/ 2147483646 h 61"/>
              <a:gd name="T12" fmla="*/ 2147483646 w 285"/>
              <a:gd name="T13" fmla="*/ 2147483646 h 61"/>
              <a:gd name="T14" fmla="*/ 2147483646 w 285"/>
              <a:gd name="T15" fmla="*/ 2147483646 h 61"/>
              <a:gd name="T16" fmla="*/ 2147483646 w 285"/>
              <a:gd name="T17" fmla="*/ 0 h 61"/>
              <a:gd name="T18" fmla="*/ 2147483646 w 285"/>
              <a:gd name="T19" fmla="*/ 0 h 61"/>
              <a:gd name="T20" fmla="*/ 2147483646 w 285"/>
              <a:gd name="T21" fmla="*/ 0 h 61"/>
              <a:gd name="T22" fmla="*/ 2147483646 w 285"/>
              <a:gd name="T23" fmla="*/ 0 h 61"/>
              <a:gd name="T24" fmla="*/ 2147483646 w 285"/>
              <a:gd name="T25" fmla="*/ 2147483646 h 61"/>
              <a:gd name="T26" fmla="*/ 2147483646 w 285"/>
              <a:gd name="T27" fmla="*/ 2147483646 h 61"/>
              <a:gd name="T28" fmla="*/ 2147483646 w 285"/>
              <a:gd name="T29" fmla="*/ 2147483646 h 61"/>
              <a:gd name="T30" fmla="*/ 2147483646 w 285"/>
              <a:gd name="T31" fmla="*/ 2147483646 h 61"/>
              <a:gd name="T32" fmla="*/ 2147483646 w 285"/>
              <a:gd name="T33" fmla="*/ 2147483646 h 61"/>
              <a:gd name="T34" fmla="*/ 2147483646 w 285"/>
              <a:gd name="T35" fmla="*/ 2147483646 h 61"/>
              <a:gd name="T36" fmla="*/ 2147483646 w 285"/>
              <a:gd name="T37" fmla="*/ 2147483646 h 61"/>
              <a:gd name="T38" fmla="*/ 2147483646 w 285"/>
              <a:gd name="T39" fmla="*/ 2147483646 h 61"/>
              <a:gd name="T40" fmla="*/ 2147483646 w 285"/>
              <a:gd name="T41" fmla="*/ 2147483646 h 61"/>
              <a:gd name="T42" fmla="*/ 2147483646 w 285"/>
              <a:gd name="T43" fmla="*/ 2147483646 h 61"/>
              <a:gd name="T44" fmla="*/ 2147483646 w 285"/>
              <a:gd name="T45" fmla="*/ 2147483646 h 61"/>
              <a:gd name="T46" fmla="*/ 2147483646 w 285"/>
              <a:gd name="T47" fmla="*/ 2147483646 h 61"/>
              <a:gd name="T48" fmla="*/ 2147483646 w 285"/>
              <a:gd name="T49" fmla="*/ 2147483646 h 61"/>
              <a:gd name="T50" fmla="*/ 2147483646 w 285"/>
              <a:gd name="T51" fmla="*/ 2147483646 h 61"/>
              <a:gd name="T52" fmla="*/ 2147483646 w 285"/>
              <a:gd name="T53" fmla="*/ 2147483646 h 61"/>
              <a:gd name="T54" fmla="*/ 2147483646 w 285"/>
              <a:gd name="T55" fmla="*/ 2147483646 h 61"/>
              <a:gd name="T56" fmla="*/ 2147483646 w 285"/>
              <a:gd name="T57" fmla="*/ 2147483646 h 61"/>
              <a:gd name="T58" fmla="*/ 2147483646 w 285"/>
              <a:gd name="T59" fmla="*/ 2147483646 h 61"/>
              <a:gd name="T60" fmla="*/ 2147483646 w 285"/>
              <a:gd name="T61" fmla="*/ 2147483646 h 61"/>
              <a:gd name="T62" fmla="*/ 2147483646 w 285"/>
              <a:gd name="T63" fmla="*/ 2147483646 h 61"/>
              <a:gd name="T64" fmla="*/ 2147483646 w 285"/>
              <a:gd name="T65" fmla="*/ 2147483646 h 61"/>
              <a:gd name="T66" fmla="*/ 2147483646 w 285"/>
              <a:gd name="T67" fmla="*/ 2147483646 h 61"/>
              <a:gd name="T68" fmla="*/ 2147483646 w 285"/>
              <a:gd name="T69" fmla="*/ 2147483646 h 61"/>
              <a:gd name="T70" fmla="*/ 2147483646 w 285"/>
              <a:gd name="T71" fmla="*/ 2147483646 h 61"/>
              <a:gd name="T72" fmla="*/ 2147483646 w 285"/>
              <a:gd name="T73" fmla="*/ 2147483646 h 61"/>
              <a:gd name="T74" fmla="*/ 2147483646 w 285"/>
              <a:gd name="T75" fmla="*/ 2147483646 h 61"/>
              <a:gd name="T76" fmla="*/ 2147483646 w 285"/>
              <a:gd name="T77" fmla="*/ 2147483646 h 61"/>
              <a:gd name="T78" fmla="*/ 2147483646 w 285"/>
              <a:gd name="T79" fmla="*/ 2147483646 h 61"/>
              <a:gd name="T80" fmla="*/ 2147483646 w 285"/>
              <a:gd name="T81" fmla="*/ 2147483646 h 61"/>
              <a:gd name="T82" fmla="*/ 2147483646 w 285"/>
              <a:gd name="T83" fmla="*/ 2147483646 h 61"/>
              <a:gd name="T84" fmla="*/ 2147483646 w 285"/>
              <a:gd name="T85" fmla="*/ 2147483646 h 61"/>
              <a:gd name="T86" fmla="*/ 2147483646 w 285"/>
              <a:gd name="T87" fmla="*/ 2147483646 h 61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285" h="61">
                <a:moveTo>
                  <a:pt x="2" y="61"/>
                </a:moveTo>
                <a:lnTo>
                  <a:pt x="0" y="59"/>
                </a:lnTo>
                <a:lnTo>
                  <a:pt x="0" y="55"/>
                </a:lnTo>
                <a:lnTo>
                  <a:pt x="2" y="48"/>
                </a:lnTo>
                <a:lnTo>
                  <a:pt x="5" y="40"/>
                </a:lnTo>
                <a:lnTo>
                  <a:pt x="9" y="34"/>
                </a:lnTo>
                <a:lnTo>
                  <a:pt x="13" y="31"/>
                </a:lnTo>
                <a:lnTo>
                  <a:pt x="17" y="25"/>
                </a:lnTo>
                <a:lnTo>
                  <a:pt x="24" y="21"/>
                </a:lnTo>
                <a:lnTo>
                  <a:pt x="30" y="17"/>
                </a:lnTo>
                <a:lnTo>
                  <a:pt x="40" y="13"/>
                </a:lnTo>
                <a:lnTo>
                  <a:pt x="45" y="10"/>
                </a:lnTo>
                <a:lnTo>
                  <a:pt x="51" y="8"/>
                </a:lnTo>
                <a:lnTo>
                  <a:pt x="57" y="6"/>
                </a:lnTo>
                <a:lnTo>
                  <a:pt x="64" y="6"/>
                </a:lnTo>
                <a:lnTo>
                  <a:pt x="70" y="2"/>
                </a:lnTo>
                <a:lnTo>
                  <a:pt x="78" y="2"/>
                </a:lnTo>
                <a:lnTo>
                  <a:pt x="85" y="0"/>
                </a:lnTo>
                <a:lnTo>
                  <a:pt x="93" y="0"/>
                </a:lnTo>
                <a:lnTo>
                  <a:pt x="100" y="0"/>
                </a:lnTo>
                <a:lnTo>
                  <a:pt x="110" y="0"/>
                </a:lnTo>
                <a:lnTo>
                  <a:pt x="118" y="0"/>
                </a:lnTo>
                <a:lnTo>
                  <a:pt x="129" y="0"/>
                </a:lnTo>
                <a:lnTo>
                  <a:pt x="137" y="0"/>
                </a:lnTo>
                <a:lnTo>
                  <a:pt x="146" y="2"/>
                </a:lnTo>
                <a:lnTo>
                  <a:pt x="154" y="2"/>
                </a:lnTo>
                <a:lnTo>
                  <a:pt x="163" y="4"/>
                </a:lnTo>
                <a:lnTo>
                  <a:pt x="173" y="6"/>
                </a:lnTo>
                <a:lnTo>
                  <a:pt x="182" y="8"/>
                </a:lnTo>
                <a:lnTo>
                  <a:pt x="192" y="8"/>
                </a:lnTo>
                <a:lnTo>
                  <a:pt x="201" y="12"/>
                </a:lnTo>
                <a:lnTo>
                  <a:pt x="209" y="12"/>
                </a:lnTo>
                <a:lnTo>
                  <a:pt x="216" y="13"/>
                </a:lnTo>
                <a:lnTo>
                  <a:pt x="224" y="15"/>
                </a:lnTo>
                <a:lnTo>
                  <a:pt x="234" y="17"/>
                </a:lnTo>
                <a:lnTo>
                  <a:pt x="239" y="19"/>
                </a:lnTo>
                <a:lnTo>
                  <a:pt x="247" y="21"/>
                </a:lnTo>
                <a:lnTo>
                  <a:pt x="254" y="23"/>
                </a:lnTo>
                <a:lnTo>
                  <a:pt x="260" y="25"/>
                </a:lnTo>
                <a:lnTo>
                  <a:pt x="266" y="25"/>
                </a:lnTo>
                <a:lnTo>
                  <a:pt x="270" y="27"/>
                </a:lnTo>
                <a:lnTo>
                  <a:pt x="273" y="27"/>
                </a:lnTo>
                <a:lnTo>
                  <a:pt x="279" y="29"/>
                </a:lnTo>
                <a:lnTo>
                  <a:pt x="283" y="31"/>
                </a:lnTo>
                <a:lnTo>
                  <a:pt x="285" y="32"/>
                </a:lnTo>
                <a:lnTo>
                  <a:pt x="279" y="44"/>
                </a:lnTo>
                <a:lnTo>
                  <a:pt x="277" y="44"/>
                </a:lnTo>
                <a:lnTo>
                  <a:pt x="273" y="42"/>
                </a:lnTo>
                <a:lnTo>
                  <a:pt x="268" y="42"/>
                </a:lnTo>
                <a:lnTo>
                  <a:pt x="260" y="40"/>
                </a:lnTo>
                <a:lnTo>
                  <a:pt x="251" y="38"/>
                </a:lnTo>
                <a:lnTo>
                  <a:pt x="241" y="36"/>
                </a:lnTo>
                <a:lnTo>
                  <a:pt x="235" y="34"/>
                </a:lnTo>
                <a:lnTo>
                  <a:pt x="230" y="34"/>
                </a:lnTo>
                <a:lnTo>
                  <a:pt x="224" y="32"/>
                </a:lnTo>
                <a:lnTo>
                  <a:pt x="218" y="32"/>
                </a:lnTo>
                <a:lnTo>
                  <a:pt x="213" y="31"/>
                </a:lnTo>
                <a:lnTo>
                  <a:pt x="207" y="31"/>
                </a:lnTo>
                <a:lnTo>
                  <a:pt x="201" y="29"/>
                </a:lnTo>
                <a:lnTo>
                  <a:pt x="196" y="29"/>
                </a:lnTo>
                <a:lnTo>
                  <a:pt x="190" y="27"/>
                </a:lnTo>
                <a:lnTo>
                  <a:pt x="182" y="27"/>
                </a:lnTo>
                <a:lnTo>
                  <a:pt x="178" y="25"/>
                </a:lnTo>
                <a:lnTo>
                  <a:pt x="173" y="25"/>
                </a:lnTo>
                <a:lnTo>
                  <a:pt x="167" y="23"/>
                </a:lnTo>
                <a:lnTo>
                  <a:pt x="163" y="23"/>
                </a:lnTo>
                <a:lnTo>
                  <a:pt x="158" y="21"/>
                </a:lnTo>
                <a:lnTo>
                  <a:pt x="154" y="21"/>
                </a:lnTo>
                <a:lnTo>
                  <a:pt x="148" y="19"/>
                </a:lnTo>
                <a:lnTo>
                  <a:pt x="142" y="19"/>
                </a:lnTo>
                <a:lnTo>
                  <a:pt x="144" y="48"/>
                </a:lnTo>
                <a:lnTo>
                  <a:pt x="110" y="15"/>
                </a:lnTo>
                <a:lnTo>
                  <a:pt x="118" y="48"/>
                </a:lnTo>
                <a:lnTo>
                  <a:pt x="83" y="21"/>
                </a:lnTo>
                <a:lnTo>
                  <a:pt x="91" y="48"/>
                </a:lnTo>
                <a:lnTo>
                  <a:pt x="59" y="29"/>
                </a:lnTo>
                <a:lnTo>
                  <a:pt x="57" y="29"/>
                </a:lnTo>
                <a:lnTo>
                  <a:pt x="53" y="31"/>
                </a:lnTo>
                <a:lnTo>
                  <a:pt x="49" y="31"/>
                </a:lnTo>
                <a:lnTo>
                  <a:pt x="43" y="34"/>
                </a:lnTo>
                <a:lnTo>
                  <a:pt x="38" y="36"/>
                </a:lnTo>
                <a:lnTo>
                  <a:pt x="32" y="38"/>
                </a:lnTo>
                <a:lnTo>
                  <a:pt x="26" y="42"/>
                </a:lnTo>
                <a:lnTo>
                  <a:pt x="23" y="44"/>
                </a:lnTo>
                <a:lnTo>
                  <a:pt x="15" y="50"/>
                </a:lnTo>
                <a:lnTo>
                  <a:pt x="7" y="55"/>
                </a:lnTo>
                <a:lnTo>
                  <a:pt x="4" y="59"/>
                </a:lnTo>
                <a:lnTo>
                  <a:pt x="2" y="6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IN"/>
          </a:p>
        </p:txBody>
      </p:sp>
      <p:pic>
        <p:nvPicPr>
          <p:cNvPr id="10" name="Picture 8" descr="Cover-6Ed"/>
          <p:cNvPicPr>
            <a:picLocks noChangeAspect="1" noChangeArrowheads="1"/>
          </p:cNvPicPr>
          <p:nvPr userDrawn="1"/>
        </p:nvPicPr>
        <p:blipFill>
          <a:blip r:embed="rId17"/>
          <a:stretch>
            <a:fillRect/>
          </a:stretch>
        </p:blipFill>
        <p:spPr bwMode="auto">
          <a:xfrm>
            <a:off x="5546" y="0"/>
            <a:ext cx="742012" cy="947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61" r:id="rId1"/>
    <p:sldLayoutId id="2147483750" r:id="rId2"/>
    <p:sldLayoutId id="2147483751" r:id="rId3"/>
    <p:sldLayoutId id="2147483752" r:id="rId4"/>
    <p:sldLayoutId id="2147483753" r:id="rId5"/>
    <p:sldLayoutId id="2147483754" r:id="rId6"/>
    <p:sldLayoutId id="2147483755" r:id="rId7"/>
    <p:sldLayoutId id="2147483756" r:id="rId8"/>
    <p:sldLayoutId id="2147483757" r:id="rId9"/>
    <p:sldLayoutId id="2147483758" r:id="rId10"/>
    <p:sldLayoutId id="2147483759" r:id="rId11"/>
    <p:sldLayoutId id="2147483760" r:id="rId12"/>
    <p:sldLayoutId id="2147483762" r:id="rId13"/>
    <p:sldLayoutId id="2147483763" r:id="rId14"/>
    <p:sldLayoutId id="2147483764" r:id="rId15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rgbClr val="002060"/>
          </a:solidFill>
          <a:effectLst>
            <a:outerShdw blurRad="38100" dist="38100" dir="2700000" algn="tl">
              <a:srgbClr val="DDDDDD"/>
            </a:outerShdw>
          </a:effectLst>
          <a:latin typeface="+mj-lt"/>
          <a:ea typeface="MS PGothic" panose="020B0600070205080204" pitchFamily="34" charset="-128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9pPr>
    </p:titleStyle>
    <p:bodyStyle>
      <a:lvl1pPr marL="342900" indent="-342900" algn="l" rtl="0" eaLnBrk="0" fontAlgn="base" hangingPunct="0">
        <a:spcBef>
          <a:spcPct val="35000"/>
        </a:spcBef>
        <a:spcAft>
          <a:spcPct val="0"/>
        </a:spcAft>
        <a:buClr>
          <a:srgbClr val="002060"/>
        </a:buClr>
        <a:buSzPct val="100000"/>
        <a:buFont typeface="Monotype Sorts" pitchFamily="-65" charset="2"/>
        <a:buChar char="n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742950" indent="-285750" algn="l" rtl="0" eaLnBrk="0" fontAlgn="base" hangingPunct="0">
        <a:spcBef>
          <a:spcPct val="35000"/>
        </a:spcBef>
        <a:spcAft>
          <a:spcPct val="0"/>
        </a:spcAft>
        <a:buClr>
          <a:schemeClr val="folHlink"/>
        </a:buClr>
        <a:buSzPct val="95000"/>
        <a:buFont typeface="Monotype Sorts" pitchFamily="-65" charset="2"/>
        <a:buChar char="l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2pPr>
      <a:lvl3pPr marL="1085850" indent="-228600" algn="l" rtl="0" eaLnBrk="0" fontAlgn="base" hangingPunct="0">
        <a:spcBef>
          <a:spcPct val="35000"/>
        </a:spcBef>
        <a:spcAft>
          <a:spcPct val="0"/>
        </a:spcAft>
        <a:buClr>
          <a:srgbClr val="33CC33"/>
        </a:buClr>
        <a:buSzPct val="85000"/>
        <a:buFont typeface="Webdings" panose="05030102010509060703" pitchFamily="18" charset="2"/>
        <a:buChar char="4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3pPr>
      <a:lvl4pPr marL="1428750" indent="-228600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Font typeface="Times New Roman" panose="02020603050405020304" pitchFamily="18" charset="0"/>
        <a:buChar char="–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4pPr>
      <a:lvl5pPr marL="17716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5pPr>
      <a:lvl6pPr marL="22288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26860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31432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36004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sv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amazon.com/s/ref=dp_byline_sr_book_3?ie=UTF8&amp;text=Jennifer+Widom&amp;search-alias=books&amp;field-author=Jennifer+Widom&amp;sort=relevancerank" TargetMode="External"/><Relationship Id="rId3" Type="http://schemas.openxmlformats.org/officeDocument/2006/relationships/image" Target="../media/image3.emf"/><Relationship Id="rId7" Type="http://schemas.openxmlformats.org/officeDocument/2006/relationships/hyperlink" Target="https://www.amazon.com/s/ref=dp_byline_sr_book_2?ie=UTF8&amp;text=Jeffrey+D.+Ullman&amp;search-alias=books&amp;field-author=Jeffrey+D.+Ullman&amp;sort=relevancerank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s://www.amazon.com/s/ref=dp_byline_sr_book_1?ie=UTF8&amp;text=Hector+Garcia-Molina&amp;search-alias=books&amp;field-author=Hector+Garcia-Molina&amp;sort=relevancerank" TargetMode="External"/><Relationship Id="rId5" Type="http://schemas.openxmlformats.org/officeDocument/2006/relationships/image" Target="../media/image5.tiff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tiff"/><Relationship Id="rId3" Type="http://schemas.openxmlformats.org/officeDocument/2006/relationships/image" Target="../media/image3.emf"/><Relationship Id="rId7" Type="http://schemas.openxmlformats.org/officeDocument/2006/relationships/hyperlink" Target="https://www.amazon.com/s/ref=dp_byline_sr_book_3?ie=UTF8&amp;text=Jennifer+Widom&amp;search-alias=books&amp;field-author=Jennifer+Widom&amp;sort=relevancerank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Relationship Id="rId6" Type="http://schemas.openxmlformats.org/officeDocument/2006/relationships/hyperlink" Target="https://www.amazon.com/s/ref=dp_byline_sr_book_2?ie=UTF8&amp;text=Jeffrey+D.+Ullman&amp;search-alias=books&amp;field-author=Jeffrey+D.+Ullman&amp;sort=relevancerank" TargetMode="External"/><Relationship Id="rId5" Type="http://schemas.openxmlformats.org/officeDocument/2006/relationships/hyperlink" Target="https://www.amazon.com/s/ref=dp_byline_sr_book_1?ie=UTF8&amp;text=Hector+Garcia-Molina&amp;search-alias=books&amp;field-author=Hector+Garcia-Molina&amp;sort=relevancerank" TargetMode="Externa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1" name="Picture 11" descr="16x9_BG-08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5725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5543550"/>
            <a:ext cx="9144000" cy="4572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00000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/>
            <a:endParaRPr lang="en-US" altLang="en-US">
              <a:solidFill>
                <a:srgbClr val="E6B9B8"/>
              </a:solidFill>
            </a:endParaRPr>
          </a:p>
        </p:txBody>
      </p:sp>
      <p:pic>
        <p:nvPicPr>
          <p:cNvPr id="10243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1" y="5661025"/>
            <a:ext cx="1827213" cy="222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44" name="TextBox 8"/>
          <p:cNvSpPr txBox="1">
            <a:spLocks noChangeArrowheads="1"/>
          </p:cNvSpPr>
          <p:nvPr/>
        </p:nvSpPr>
        <p:spPr bwMode="auto">
          <a:xfrm>
            <a:off x="0" y="2590801"/>
            <a:ext cx="9144000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/>
            <a:r>
              <a:rPr lang="en-US" altLang="en-US" sz="2800" i="1" dirty="0">
                <a:solidFill>
                  <a:schemeClr val="bg1"/>
                </a:solidFill>
              </a:rPr>
              <a:t>Module II </a:t>
            </a:r>
            <a:r>
              <a:rPr lang="mr-IN" altLang="en-US" sz="2800" i="1" dirty="0">
                <a:solidFill>
                  <a:schemeClr val="bg1"/>
                </a:solidFill>
              </a:rPr>
              <a:t>–</a:t>
            </a:r>
            <a:r>
              <a:rPr lang="en-US" altLang="en-US" sz="2800" i="1" dirty="0">
                <a:solidFill>
                  <a:schemeClr val="bg1"/>
                </a:solidFill>
              </a:rPr>
              <a:t> DBMS Architecture and Implementation</a:t>
            </a:r>
            <a:endParaRPr lang="en-US" altLang="en-US" i="1" dirty="0">
              <a:solidFill>
                <a:schemeClr val="bg1"/>
              </a:solidFill>
            </a:endParaRPr>
          </a:p>
          <a:p>
            <a:pPr algn="ctr"/>
            <a:r>
              <a:rPr lang="en-US" altLang="en-US" i="1" dirty="0">
                <a:solidFill>
                  <a:schemeClr val="bg1"/>
                </a:solidFill>
              </a:rPr>
              <a:t>Reminder</a:t>
            </a:r>
          </a:p>
        </p:txBody>
      </p:sp>
      <p:sp>
        <p:nvSpPr>
          <p:cNvPr id="10245" name="TextBox 9"/>
          <p:cNvSpPr txBox="1">
            <a:spLocks noChangeArrowheads="1"/>
          </p:cNvSpPr>
          <p:nvPr/>
        </p:nvSpPr>
        <p:spPr bwMode="auto">
          <a:xfrm>
            <a:off x="255588" y="5553075"/>
            <a:ext cx="6781800" cy="3638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>
              <a:lnSpc>
                <a:spcPts val="2400"/>
              </a:lnSpc>
            </a:pPr>
            <a:fld id="{A057C3CF-FEF9-2D44-911E-86B89DEEE20D}" type="slidenum">
              <a:rPr lang="en-US" altLang="en-US" sz="1200" b="1">
                <a:solidFill>
                  <a:schemeClr val="bg1"/>
                </a:solidFill>
              </a:rPr>
              <a:pPr>
                <a:lnSpc>
                  <a:spcPts val="2400"/>
                </a:lnSpc>
              </a:pPr>
              <a:t>1</a:t>
            </a:fld>
            <a:r>
              <a:rPr lang="en-US" altLang="en-US" sz="1200" b="1" dirty="0">
                <a:solidFill>
                  <a:schemeClr val="bg1"/>
                </a:solidFill>
              </a:rPr>
              <a:t> </a:t>
            </a:r>
            <a:r>
              <a:rPr lang="en-US" altLang="en-US" sz="1200" dirty="0">
                <a:solidFill>
                  <a:schemeClr val="bg1"/>
                </a:solidFill>
              </a:rPr>
              <a:t>|</a:t>
            </a:r>
            <a:r>
              <a:rPr lang="en-US" altLang="en-US" sz="1200" b="1" dirty="0">
                <a:solidFill>
                  <a:schemeClr val="bg1"/>
                </a:solidFill>
              </a:rPr>
              <a:t> Introduction to Databases (F18): </a:t>
            </a:r>
            <a:r>
              <a:rPr lang="en-US" altLang="en-US" sz="1200" i="1" dirty="0">
                <a:solidFill>
                  <a:schemeClr val="bg1"/>
                </a:solidFill>
              </a:rPr>
              <a:t>Lecture 8: Disks, I/O, Indexes</a:t>
            </a:r>
          </a:p>
        </p:txBody>
      </p:sp>
    </p:spTree>
    <p:extLst>
      <p:ext uri="{BB962C8B-B14F-4D97-AF65-F5344CB8AC3E}">
        <p14:creationId xmlns:p14="http://schemas.microsoft.com/office/powerpoint/2010/main" val="27421000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sz="2800" dirty="0">
                <a:effectLst/>
              </a:rPr>
              <a:t>Query Processing</a:t>
            </a:r>
          </a:p>
        </p:txBody>
      </p:sp>
      <p:sp>
        <p:nvSpPr>
          <p:cNvPr id="51202" name="Rectangle 3"/>
          <p:cNvSpPr>
            <a:spLocks noGrp="1" noChangeArrowheads="1"/>
          </p:cNvSpPr>
          <p:nvPr>
            <p:ph idx="1"/>
          </p:nvPr>
        </p:nvSpPr>
        <p:spPr>
          <a:xfrm>
            <a:off x="768350" y="1093789"/>
            <a:ext cx="7327139" cy="1100771"/>
          </a:xfrm>
        </p:spPr>
        <p:txBody>
          <a:bodyPr/>
          <a:lstStyle/>
          <a:p>
            <a:pPr>
              <a:buFont typeface="Monotype Sorts" charset="2"/>
              <a:buNone/>
            </a:pPr>
            <a:r>
              <a:rPr lang="en-US" altLang="en-US" sz="1700" dirty="0"/>
              <a:t>1.	Parsing and translation</a:t>
            </a:r>
          </a:p>
          <a:p>
            <a:pPr>
              <a:buFont typeface="Monotype Sorts" charset="2"/>
              <a:buNone/>
            </a:pPr>
            <a:r>
              <a:rPr lang="en-US" altLang="en-US" sz="1700" dirty="0"/>
              <a:t>2.	Optimization</a:t>
            </a:r>
          </a:p>
          <a:p>
            <a:pPr>
              <a:buFont typeface="Monotype Sorts" charset="2"/>
              <a:buNone/>
            </a:pPr>
            <a:r>
              <a:rPr lang="en-US" altLang="en-US" sz="1700" dirty="0"/>
              <a:t>3.	Evaluation</a:t>
            </a:r>
          </a:p>
        </p:txBody>
      </p:sp>
      <p:pic>
        <p:nvPicPr>
          <p:cNvPr id="51203" name="Picture 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4144" y="2368476"/>
            <a:ext cx="5718048" cy="3434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advTm="1520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sz="2800" dirty="0">
                <a:effectLst/>
              </a:rPr>
              <a:t>Transaction Management</a:t>
            </a:r>
            <a:r>
              <a:rPr lang="en-US" altLang="en-US" dirty="0">
                <a:effectLst/>
              </a:rPr>
              <a:t>	</a:t>
            </a:r>
          </a:p>
        </p:txBody>
      </p:sp>
      <p:sp>
        <p:nvSpPr>
          <p:cNvPr id="78851" name="Rectangle 3"/>
          <p:cNvSpPr>
            <a:spLocks noGrp="1" noChangeArrowheads="1"/>
          </p:cNvSpPr>
          <p:nvPr>
            <p:ph idx="1"/>
          </p:nvPr>
        </p:nvSpPr>
        <p:spPr>
          <a:xfrm>
            <a:off x="768350" y="1130367"/>
            <a:ext cx="7567781" cy="3661090"/>
          </a:xfrm>
        </p:spPr>
        <p:txBody>
          <a:bodyPr/>
          <a:lstStyle/>
          <a:p>
            <a:r>
              <a:rPr lang="en-US" altLang="en-US" sz="1700" dirty="0">
                <a:sym typeface="Symbol" panose="05050102010706020507" pitchFamily="18" charset="2"/>
              </a:rPr>
              <a:t>A</a:t>
            </a:r>
            <a:r>
              <a:rPr lang="en-US" altLang="en-US" sz="1700" b="1" dirty="0">
                <a:solidFill>
                  <a:srgbClr val="002060"/>
                </a:solidFill>
                <a:sym typeface="Symbol" panose="05050102010706020507" pitchFamily="18" charset="2"/>
              </a:rPr>
              <a:t> transaction </a:t>
            </a:r>
            <a:r>
              <a:rPr lang="en-US" altLang="en-US" sz="1700" dirty="0"/>
              <a:t>is a collection of operations that performs a single logical function in a database application</a:t>
            </a:r>
          </a:p>
          <a:p>
            <a:r>
              <a:rPr lang="en-US" altLang="en-US" sz="1700" b="1" dirty="0">
                <a:solidFill>
                  <a:srgbClr val="002060"/>
                </a:solidFill>
                <a:sym typeface="Symbol" panose="05050102010706020507" pitchFamily="18" charset="2"/>
              </a:rPr>
              <a:t>Transaction-management component </a:t>
            </a:r>
            <a:r>
              <a:rPr lang="en-US" altLang="en-US" sz="1700" dirty="0"/>
              <a:t>ensures that the database remains in a consistent (correct) state despite system failures (e.g., power failures and operating system crashes) and transaction failures.</a:t>
            </a:r>
          </a:p>
          <a:p>
            <a:r>
              <a:rPr lang="en-US" altLang="en-US" sz="1700" b="1" dirty="0">
                <a:solidFill>
                  <a:srgbClr val="002060"/>
                </a:solidFill>
                <a:sym typeface="Symbol" panose="05050102010706020507" pitchFamily="18" charset="2"/>
              </a:rPr>
              <a:t>Concurrency-control manager </a:t>
            </a:r>
            <a:r>
              <a:rPr lang="en-US" altLang="en-US" sz="1700" dirty="0"/>
              <a:t>controls the interaction among the concurrent transactions, to ensure the consistency of the database.</a:t>
            </a:r>
            <a:r>
              <a:rPr lang="en-US" altLang="en-US" sz="1700" b="1" dirty="0">
                <a:solidFill>
                  <a:schemeClr val="tx2"/>
                </a:solidFill>
              </a:rPr>
              <a:t> </a:t>
            </a:r>
          </a:p>
          <a:p>
            <a:endParaRPr lang="en-US" altLang="en-US" b="1" dirty="0">
              <a:solidFill>
                <a:schemeClr val="tx2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sz="2800" dirty="0">
                <a:effectLst/>
              </a:rPr>
              <a:t>Database Architecture</a:t>
            </a:r>
          </a:p>
        </p:txBody>
      </p:sp>
      <p:sp>
        <p:nvSpPr>
          <p:cNvPr id="61442" name="Rectangle 3"/>
          <p:cNvSpPr>
            <a:spLocks noGrp="1" noChangeArrowheads="1"/>
          </p:cNvSpPr>
          <p:nvPr>
            <p:ph idx="1"/>
          </p:nvPr>
        </p:nvSpPr>
        <p:spPr>
          <a:xfrm>
            <a:off x="768350" y="1093788"/>
            <a:ext cx="7354718" cy="4903787"/>
          </a:xfrm>
        </p:spPr>
        <p:txBody>
          <a:bodyPr/>
          <a:lstStyle/>
          <a:p>
            <a:r>
              <a:rPr lang="en-US" altLang="en-US" sz="1800" dirty="0"/>
              <a:t>Centralized databases</a:t>
            </a:r>
          </a:p>
          <a:p>
            <a:pPr lvl="1"/>
            <a:r>
              <a:rPr lang="en-US" altLang="en-US" sz="1700" dirty="0"/>
              <a:t>One to a few cores, shared memory</a:t>
            </a:r>
          </a:p>
          <a:p>
            <a:r>
              <a:rPr lang="en-US" altLang="en-US" sz="1800" dirty="0"/>
              <a:t>Client-server, </a:t>
            </a:r>
          </a:p>
          <a:p>
            <a:pPr lvl="1"/>
            <a:r>
              <a:rPr lang="en-US" altLang="en-US" sz="1700" dirty="0"/>
              <a:t>One server machine executes work on behalf of multiple client machines.</a:t>
            </a:r>
          </a:p>
          <a:p>
            <a:r>
              <a:rPr lang="en-US" altLang="en-US" sz="1800" dirty="0"/>
              <a:t>Parallel databases</a:t>
            </a:r>
          </a:p>
          <a:p>
            <a:pPr lvl="1"/>
            <a:r>
              <a:rPr lang="en-US" altLang="en-US" sz="1700" dirty="0"/>
              <a:t>Many core shared memory</a:t>
            </a:r>
          </a:p>
          <a:p>
            <a:pPr lvl="1"/>
            <a:r>
              <a:rPr lang="en-US" altLang="en-US" sz="1700" dirty="0"/>
              <a:t>Shared disk</a:t>
            </a:r>
          </a:p>
          <a:p>
            <a:pPr lvl="1"/>
            <a:r>
              <a:rPr lang="en-US" altLang="en-US" sz="1700" dirty="0"/>
              <a:t>Shared nothing</a:t>
            </a:r>
          </a:p>
          <a:p>
            <a:r>
              <a:rPr lang="en-US" altLang="en-US" sz="1800" dirty="0"/>
              <a:t>Distributed databases</a:t>
            </a:r>
          </a:p>
          <a:p>
            <a:pPr lvl="1"/>
            <a:r>
              <a:rPr lang="en-US" altLang="en-US" sz="1700" dirty="0">
                <a:sym typeface="Symbol" panose="05050102010706020507" pitchFamily="18" charset="2"/>
              </a:rPr>
              <a:t>Geographical distribution</a:t>
            </a:r>
          </a:p>
          <a:p>
            <a:pPr lvl="1"/>
            <a:r>
              <a:rPr lang="en-US" altLang="en-US" sz="1700" dirty="0">
                <a:sym typeface="Symbol" panose="05050102010706020507" pitchFamily="18" charset="2"/>
              </a:rPr>
              <a:t>Schema/data heterogeneity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8874E-9429-4B1E-981E-C70D2AC672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8349" y="117474"/>
            <a:ext cx="8137111" cy="762139"/>
          </a:xfrm>
        </p:spPr>
        <p:txBody>
          <a:bodyPr/>
          <a:lstStyle/>
          <a:p>
            <a:r>
              <a:rPr lang="en-IN" dirty="0"/>
              <a:t>Database Architecture </a:t>
            </a:r>
            <a:br>
              <a:rPr lang="en-IN" dirty="0"/>
            </a:br>
            <a:r>
              <a:rPr lang="en-IN" dirty="0"/>
              <a:t>(Centralized/Shared-Memory)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35D13987-289A-4B35-AF04-A396F79120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28828" b="-1"/>
          <a:stretch/>
        </p:blipFill>
        <p:spPr>
          <a:xfrm>
            <a:off x="2173080" y="959180"/>
            <a:ext cx="5489989" cy="5615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2051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sz="2800" dirty="0">
                <a:effectLst/>
              </a:rPr>
              <a:t>Database Applications</a:t>
            </a:r>
          </a:p>
        </p:txBody>
      </p:sp>
      <p:sp>
        <p:nvSpPr>
          <p:cNvPr id="61442" name="Rectangle 3"/>
          <p:cNvSpPr>
            <a:spLocks noGrp="1" noChangeArrowheads="1"/>
          </p:cNvSpPr>
          <p:nvPr>
            <p:ph idx="1"/>
          </p:nvPr>
        </p:nvSpPr>
        <p:spPr>
          <a:xfrm>
            <a:off x="1154097" y="1569919"/>
            <a:ext cx="7359588" cy="3331266"/>
          </a:xfrm>
        </p:spPr>
        <p:txBody>
          <a:bodyPr/>
          <a:lstStyle/>
          <a:p>
            <a:r>
              <a:rPr lang="en-US" altLang="en-US" sz="1700" dirty="0"/>
              <a:t>Two-tier architecture --  the application resides at the client machine, where it invokes database system functionality at the server machine</a:t>
            </a:r>
          </a:p>
          <a:p>
            <a:r>
              <a:rPr lang="en-US" altLang="en-US" sz="1700" dirty="0"/>
              <a:t>Three-tier architecture -- the client machine acts as a front end and does not contain any direct database calls.  </a:t>
            </a:r>
          </a:p>
          <a:p>
            <a:pPr lvl="1"/>
            <a:r>
              <a:rPr lang="en-US" altLang="en-US" sz="1700" dirty="0"/>
              <a:t>The client end communicates with an application server, usually through a forms interface.  </a:t>
            </a:r>
          </a:p>
          <a:p>
            <a:pPr lvl="1"/>
            <a:r>
              <a:rPr lang="en-US" altLang="en-US" sz="1700" dirty="0"/>
              <a:t>The application server in turn communicates with a database system to access data.  </a:t>
            </a:r>
          </a:p>
          <a:p>
            <a:endParaRPr lang="en-US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768350" y="1170432"/>
            <a:ext cx="709549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1700" dirty="0"/>
              <a:t>Database applications are usually partitioned into two or three parts</a:t>
            </a:r>
          </a:p>
        </p:txBody>
      </p:sp>
    </p:spTree>
    <p:extLst>
      <p:ext uri="{BB962C8B-B14F-4D97-AF65-F5344CB8AC3E}">
        <p14:creationId xmlns:p14="http://schemas.microsoft.com/office/powerpoint/2010/main" val="37088176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sz="2800" dirty="0">
                <a:effectLst/>
              </a:rPr>
              <a:t>Two-tier and three-tier architectures</a:t>
            </a:r>
          </a:p>
        </p:txBody>
      </p:sp>
      <p:sp>
        <p:nvSpPr>
          <p:cNvPr id="59394" name="Rectangle 10"/>
          <p:cNvSpPr>
            <a:spLocks noChangeArrowheads="1"/>
          </p:cNvSpPr>
          <p:nvPr/>
        </p:nvSpPr>
        <p:spPr bwMode="auto">
          <a:xfrm>
            <a:off x="5934075" y="2765823"/>
            <a:ext cx="923925" cy="158353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endParaRPr lang="en-US" altLang="en-US" sz="1200"/>
          </a:p>
        </p:txBody>
      </p:sp>
      <p:sp>
        <p:nvSpPr>
          <p:cNvPr id="59395" name="Rectangle 11"/>
          <p:cNvSpPr>
            <a:spLocks noChangeArrowheads="1"/>
          </p:cNvSpPr>
          <p:nvPr/>
        </p:nvSpPr>
        <p:spPr bwMode="auto">
          <a:xfrm>
            <a:off x="6038850" y="3965973"/>
            <a:ext cx="923925" cy="158353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endParaRPr lang="en-US" altLang="en-US" sz="1200"/>
          </a:p>
        </p:txBody>
      </p:sp>
      <p:sp>
        <p:nvSpPr>
          <p:cNvPr id="59396" name="Rectangle 12"/>
          <p:cNvSpPr>
            <a:spLocks noChangeArrowheads="1"/>
          </p:cNvSpPr>
          <p:nvPr/>
        </p:nvSpPr>
        <p:spPr bwMode="auto">
          <a:xfrm>
            <a:off x="6000750" y="4670823"/>
            <a:ext cx="923925" cy="158353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endParaRPr lang="en-US" altLang="en-US" sz="1200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73A18438-CAED-46A8-AC4A-9CD37495AB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44638" y="1378918"/>
            <a:ext cx="6568649" cy="421475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sz="2800" dirty="0">
                <a:effectLst/>
              </a:rPr>
              <a:t>Database Users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64BFA042-22D8-4B76-83F1-7A404E7E236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-1" b="46320"/>
          <a:stretch/>
        </p:blipFill>
        <p:spPr>
          <a:xfrm>
            <a:off x="1152940" y="1114976"/>
            <a:ext cx="7291748" cy="5625549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sz="2800" dirty="0">
                <a:effectLst/>
              </a:rPr>
              <a:t>Database Administrator</a:t>
            </a:r>
          </a:p>
        </p:txBody>
      </p:sp>
      <p:sp>
        <p:nvSpPr>
          <p:cNvPr id="61442" name="Rectangle 3"/>
          <p:cNvSpPr>
            <a:spLocks noGrp="1" noChangeArrowheads="1"/>
          </p:cNvSpPr>
          <p:nvPr>
            <p:ph idx="1"/>
          </p:nvPr>
        </p:nvSpPr>
        <p:spPr>
          <a:xfrm>
            <a:off x="976545" y="1799577"/>
            <a:ext cx="7301824" cy="4059456"/>
          </a:xfrm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altLang="en-US" sz="1700" dirty="0"/>
              <a:t>Schema definition</a:t>
            </a:r>
          </a:p>
          <a:p>
            <a:r>
              <a:rPr lang="en-US" altLang="en-US" sz="1700" dirty="0"/>
              <a:t>Storage structure and access-method definition</a:t>
            </a:r>
          </a:p>
          <a:p>
            <a:r>
              <a:rPr lang="en-US" altLang="en-US" sz="1700" dirty="0"/>
              <a:t>Schema and physical-organization modification</a:t>
            </a:r>
          </a:p>
          <a:p>
            <a:r>
              <a:rPr lang="en-US" altLang="en-US" sz="1700" dirty="0"/>
              <a:t>Granting of authorization for data access</a:t>
            </a:r>
          </a:p>
          <a:p>
            <a:r>
              <a:rPr lang="en-US" altLang="en-US" sz="1700" dirty="0"/>
              <a:t>Routine maintenance</a:t>
            </a:r>
          </a:p>
          <a:p>
            <a:r>
              <a:rPr lang="en-US" altLang="en-US" sz="1700" dirty="0"/>
              <a:t>Periodically backing up the database</a:t>
            </a:r>
          </a:p>
          <a:p>
            <a:r>
              <a:rPr lang="en-US" altLang="en-US" sz="1700" dirty="0"/>
              <a:t>Ensuring that enough free disk space is available for normal operations, and upgrading disk space as required</a:t>
            </a:r>
          </a:p>
          <a:p>
            <a:r>
              <a:rPr lang="en-US" altLang="en-US" sz="1700" dirty="0"/>
              <a:t>Monitoring jobs running on the database</a:t>
            </a:r>
          </a:p>
        </p:txBody>
      </p:sp>
      <p:sp>
        <p:nvSpPr>
          <p:cNvPr id="5" name="Rectangle 4"/>
          <p:cNvSpPr/>
          <p:nvPr/>
        </p:nvSpPr>
        <p:spPr>
          <a:xfrm>
            <a:off x="768351" y="1135533"/>
            <a:ext cx="7510018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700" dirty="0"/>
              <a:t>A person who has central control over the system is called a </a:t>
            </a:r>
            <a:r>
              <a:rPr lang="en-US" sz="1700" b="1" dirty="0">
                <a:solidFill>
                  <a:srgbClr val="002060"/>
                </a:solidFill>
              </a:rPr>
              <a:t>database administrator </a:t>
            </a:r>
            <a:r>
              <a:rPr lang="en-US" sz="1700" b="1" dirty="0"/>
              <a:t>(</a:t>
            </a:r>
            <a:r>
              <a:rPr lang="en-US" sz="1700" b="1" dirty="0">
                <a:solidFill>
                  <a:srgbClr val="002060"/>
                </a:solidFill>
              </a:rPr>
              <a:t>DBA</a:t>
            </a:r>
            <a:r>
              <a:rPr lang="en-US" sz="1700" b="1" dirty="0"/>
              <a:t>).  </a:t>
            </a:r>
            <a:r>
              <a:rPr lang="en-US" sz="1700" dirty="0"/>
              <a:t>Functions of a DBA include: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9057F6D-93DB-EA4C-A63C-2101334E2E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1479" y="272498"/>
            <a:ext cx="5546686" cy="6313004"/>
          </a:xfrm>
          <a:prstGeom prst="rect">
            <a:avLst/>
          </a:prstGeom>
        </p:spPr>
      </p:pic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9B179381-E42D-0844-AFD9-65A596EA68CE}"/>
              </a:ext>
            </a:extLst>
          </p:cNvPr>
          <p:cNvSpPr txBox="1">
            <a:spLocks/>
          </p:cNvSpPr>
          <p:nvPr/>
        </p:nvSpPr>
        <p:spPr>
          <a:xfrm>
            <a:off x="135835" y="1948951"/>
            <a:ext cx="3645895" cy="2960097"/>
          </a:xfrm>
          <a:prstGeom prst="rect">
            <a:avLst/>
          </a:prstGeom>
        </p:spPr>
        <p:txBody>
          <a:bodyPr/>
          <a:lstStyle>
            <a:lvl1pPr marL="342900" indent="-342900" algn="l" defTabSz="457200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1pPr>
            <a:lvl2pPr marL="742950" indent="-285750" algn="l" defTabSz="457200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2pPr>
            <a:lvl3pPr marL="1143000" indent="-228600" algn="l" defTabSz="457200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3pPr>
            <a:lvl4pPr marL="1600200" indent="-228600" algn="l" defTabSz="457200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4pPr>
            <a:lvl5pPr marL="2057400" indent="-228600" algn="l" defTabSz="457200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rgbClr val="FF0000"/>
                </a:solidFill>
              </a:rPr>
              <a:t>Find things quickly.</a:t>
            </a:r>
          </a:p>
          <a:p>
            <a:endParaRPr lang="en-US" sz="2400" dirty="0"/>
          </a:p>
          <a:p>
            <a:r>
              <a:rPr lang="en-US" sz="2400" dirty="0">
                <a:solidFill>
                  <a:srgbClr val="00B050"/>
                </a:solidFill>
              </a:rPr>
              <a:t>Access things quickly.</a:t>
            </a:r>
          </a:p>
          <a:p>
            <a:endParaRPr lang="en-US" sz="2400" dirty="0"/>
          </a:p>
          <a:p>
            <a:r>
              <a:rPr lang="en-US" sz="2400" dirty="0">
                <a:solidFill>
                  <a:srgbClr val="7030A0"/>
                </a:solidFill>
              </a:rPr>
              <a:t>Load/save things quickly.</a:t>
            </a: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938AFE50-68E5-1940-BFBA-1B0A0A48B8FC}"/>
              </a:ext>
            </a:extLst>
          </p:cNvPr>
          <p:cNvSpPr txBox="1">
            <a:spLocks noChangeArrowheads="1"/>
          </p:cNvSpPr>
          <p:nvPr/>
        </p:nvSpPr>
        <p:spPr>
          <a:xfrm>
            <a:off x="848139" y="117475"/>
            <a:ext cx="3074504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2800" b="1">
                <a:solidFill>
                  <a:srgbClr val="00206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j-lt"/>
                <a:ea typeface="MS PGothic" panose="020B0600070205080204" pitchFamily="34" charset="-128"/>
                <a:cs typeface="ＭＳ Ｐゴシック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Helvetica" charset="0"/>
                <a:ea typeface="MS PGothic" panose="020B0600070205080204" pitchFamily="34" charset="-128"/>
                <a:cs typeface="ＭＳ Ｐゴシック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Helvetica" charset="0"/>
                <a:ea typeface="MS PGothic" panose="020B0600070205080204" pitchFamily="34" charset="-128"/>
                <a:cs typeface="ＭＳ Ｐゴシック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Helvetica" charset="0"/>
                <a:ea typeface="MS PGothic" panose="020B0600070205080204" pitchFamily="34" charset="-128"/>
                <a:cs typeface="ＭＳ Ｐゴシック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Helvetica" charset="0"/>
                <a:ea typeface="MS PGothic" panose="020B0600070205080204" pitchFamily="34" charset="-128"/>
                <a:cs typeface="ＭＳ Ｐゴシック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Helvetica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Helvetica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Helvetica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Helvetica" charset="0"/>
              </a:defRPr>
            </a:lvl9pPr>
          </a:lstStyle>
          <a:p>
            <a:r>
              <a:rPr lang="en-US" altLang="en-US" kern="0" dirty="0">
                <a:effectLst/>
              </a:rPr>
              <a:t>DBMS</a:t>
            </a:r>
            <a:br>
              <a:rPr lang="en-US" altLang="en-US" kern="0" dirty="0">
                <a:effectLst/>
              </a:rPr>
            </a:br>
            <a:r>
              <a:rPr lang="en-US" altLang="en-US" kern="0" dirty="0">
                <a:effectLst/>
              </a:rPr>
              <a:t>Implementation</a:t>
            </a:r>
            <a:br>
              <a:rPr lang="en-US" altLang="en-US" kern="0" dirty="0">
                <a:effectLst/>
              </a:rPr>
            </a:br>
            <a:r>
              <a:rPr lang="en-US" altLang="en-US" kern="0" dirty="0">
                <a:effectLst/>
              </a:rPr>
              <a:t>Architecture</a:t>
            </a:r>
          </a:p>
        </p:txBody>
      </p:sp>
    </p:spTree>
    <p:extLst>
      <p:ext uri="{BB962C8B-B14F-4D97-AF65-F5344CB8AC3E}">
        <p14:creationId xmlns:p14="http://schemas.microsoft.com/office/powerpoint/2010/main" val="26958926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857250"/>
            <a:ext cx="9144000" cy="4572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000000">
                <a:alpha val="34999"/>
              </a:srgbClr>
            </a:outerShdw>
          </a:effec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/>
            <a:endParaRPr lang="en-US" altLang="en-US">
              <a:solidFill>
                <a:srgbClr val="E6B9B8"/>
              </a:solidFill>
            </a:endParaRPr>
          </a:p>
        </p:txBody>
      </p:sp>
      <p:sp>
        <p:nvSpPr>
          <p:cNvPr id="14338" name="Rectangle 7"/>
          <p:cNvSpPr>
            <a:spLocks noChangeArrowheads="1"/>
          </p:cNvSpPr>
          <p:nvPr/>
        </p:nvSpPr>
        <p:spPr bwMode="auto">
          <a:xfrm>
            <a:off x="228600" y="857251"/>
            <a:ext cx="7239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r>
              <a:rPr lang="en-US" altLang="en-US" sz="2400" dirty="0">
                <a:solidFill>
                  <a:schemeClr val="bg1"/>
                </a:solidFill>
              </a:rPr>
              <a:t>Database Management System Reminder</a:t>
            </a: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0" y="5543550"/>
            <a:ext cx="9144000" cy="4572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00000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/>
            <a:endParaRPr lang="en-US" altLang="en-US">
              <a:solidFill>
                <a:srgbClr val="E6B9B8"/>
              </a:solidFill>
            </a:endParaRPr>
          </a:p>
        </p:txBody>
      </p:sp>
      <p:pic>
        <p:nvPicPr>
          <p:cNvPr id="1434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1" y="5661025"/>
            <a:ext cx="1827213" cy="222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2" name="TextBox 11"/>
          <p:cNvSpPr txBox="1">
            <a:spLocks noChangeArrowheads="1"/>
          </p:cNvSpPr>
          <p:nvPr/>
        </p:nvSpPr>
        <p:spPr bwMode="auto">
          <a:xfrm>
            <a:off x="255588" y="5553076"/>
            <a:ext cx="6781800" cy="3924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fld id="{0EE15EB3-3077-C740-8089-CCA1B2033312}" type="slidenum">
              <a:rPr lang="en-US" altLang="en-US" sz="1050" b="1">
                <a:solidFill>
                  <a:schemeClr val="bg1"/>
                </a:solidFill>
              </a:rPr>
              <a:pPr/>
              <a:t>2</a:t>
            </a:fld>
            <a:r>
              <a:rPr lang="en-US" altLang="en-US" sz="1050" b="1" dirty="0">
                <a:solidFill>
                  <a:schemeClr val="bg1"/>
                </a:solidFill>
              </a:rPr>
              <a:t> </a:t>
            </a:r>
            <a:r>
              <a:rPr lang="en-US" altLang="en-US" sz="1050" dirty="0">
                <a:solidFill>
                  <a:schemeClr val="bg1"/>
                </a:solidFill>
              </a:rPr>
              <a:t>|</a:t>
            </a:r>
            <a:r>
              <a:rPr lang="en-US" altLang="en-US" sz="1050" b="1" dirty="0">
                <a:solidFill>
                  <a:schemeClr val="bg1"/>
                </a:solidFill>
              </a:rPr>
              <a:t> Introduction to Databases (F18): </a:t>
            </a:r>
            <a:r>
              <a:rPr lang="en-US" altLang="en-US" sz="1050" i="1" dirty="0">
                <a:solidFill>
                  <a:schemeClr val="bg1"/>
                </a:solidFill>
              </a:rPr>
              <a:t>Lecture 8: Disks, I/O, Indexes</a:t>
            </a:r>
            <a:br>
              <a:rPr lang="en-US" altLang="en-US" sz="1050" i="1" dirty="0">
                <a:solidFill>
                  <a:schemeClr val="bg1"/>
                </a:solidFill>
              </a:rPr>
            </a:br>
            <a:r>
              <a:rPr lang="de-DE" altLang="en-US" sz="900" i="1" dirty="0">
                <a:solidFill>
                  <a:schemeClr val="bg1"/>
                </a:solidFill>
              </a:rPr>
              <a:t>© Donald F. Ferguson, 2018</a:t>
            </a:r>
            <a:endParaRPr lang="en-US" altLang="en-US" sz="900" i="1" dirty="0">
              <a:solidFill>
                <a:schemeClr val="bg1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375" y="2026329"/>
            <a:ext cx="8430462" cy="2125733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494" y="3280077"/>
            <a:ext cx="802115" cy="80211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50175" y="4169716"/>
            <a:ext cx="914400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r>
              <a:rPr lang="en-US" sz="2000" dirty="0">
                <a:solidFill>
                  <a:srgbClr val="00B050"/>
                </a:solidFill>
                <a:latin typeface="+mn-lt"/>
              </a:rPr>
              <a:t>Covered for </a:t>
            </a:r>
            <a:r>
              <a:rPr lang="en-US" sz="2000">
                <a:solidFill>
                  <a:srgbClr val="00B050"/>
                </a:solidFill>
                <a:latin typeface="+mn-lt"/>
              </a:rPr>
              <a:t>the relational model.</a:t>
            </a:r>
            <a:endParaRPr lang="en-US" sz="2000" dirty="0" err="1">
              <a:solidFill>
                <a:srgbClr val="00B050"/>
              </a:solidFill>
              <a:latin typeface="+mn-lt"/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>
            <a:off x="1524000" y="3268748"/>
            <a:ext cx="2883364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3314992" y="5029863"/>
            <a:ext cx="568480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dirty="0">
                <a:solidFill>
                  <a:srgbClr val="111111"/>
                </a:solidFill>
                <a:latin typeface="Amazon Ember" charset="0"/>
              </a:rPr>
              <a:t>Database Systems: The Complete Book (2nd Edition)</a:t>
            </a:r>
            <a:br>
              <a:rPr lang="en-US" sz="1200" b="1" dirty="0">
                <a:solidFill>
                  <a:srgbClr val="111111"/>
                </a:solidFill>
                <a:latin typeface="Amazon Ember" charset="0"/>
              </a:rPr>
            </a:br>
            <a:r>
              <a:rPr lang="en-US" sz="1200" dirty="0">
                <a:solidFill>
                  <a:srgbClr val="111111"/>
                </a:solidFill>
                <a:latin typeface="Amazon Ember" charset="0"/>
              </a:rPr>
              <a:t>by </a:t>
            </a:r>
            <a:r>
              <a:rPr lang="en-US" sz="1200" dirty="0">
                <a:solidFill>
                  <a:srgbClr val="0066C0"/>
                </a:solidFill>
                <a:latin typeface="Amazon Ember" charset="0"/>
                <a:hlinkClick r:id="rId6"/>
              </a:rPr>
              <a:t>Hector Garcia-Molina</a:t>
            </a:r>
            <a:r>
              <a:rPr lang="en-US" sz="1200" dirty="0">
                <a:solidFill>
                  <a:srgbClr val="111111"/>
                </a:solidFill>
                <a:latin typeface="Amazon Ember" charset="0"/>
              </a:rPr>
              <a:t> </a:t>
            </a:r>
            <a:r>
              <a:rPr lang="en-US" sz="1200" dirty="0">
                <a:solidFill>
                  <a:srgbClr val="555555"/>
                </a:solidFill>
                <a:latin typeface="Amazon Ember" charset="0"/>
              </a:rPr>
              <a:t>(Author), </a:t>
            </a:r>
            <a:r>
              <a:rPr lang="en-US" sz="1200" dirty="0">
                <a:solidFill>
                  <a:srgbClr val="0066C0"/>
                </a:solidFill>
                <a:latin typeface="Amazon Ember" charset="0"/>
                <a:hlinkClick r:id="rId7"/>
              </a:rPr>
              <a:t>Jeffrey D. Ullman</a:t>
            </a:r>
            <a:r>
              <a:rPr lang="en-US" sz="1200" dirty="0">
                <a:solidFill>
                  <a:srgbClr val="111111"/>
                </a:solidFill>
                <a:latin typeface="Amazon Ember" charset="0"/>
              </a:rPr>
              <a:t> </a:t>
            </a:r>
            <a:r>
              <a:rPr lang="en-US" sz="1200" dirty="0">
                <a:solidFill>
                  <a:srgbClr val="555555"/>
                </a:solidFill>
                <a:latin typeface="Amazon Ember" charset="0"/>
              </a:rPr>
              <a:t>(Author), </a:t>
            </a:r>
            <a:r>
              <a:rPr lang="en-US" sz="1200" dirty="0">
                <a:solidFill>
                  <a:srgbClr val="0066C0"/>
                </a:solidFill>
                <a:latin typeface="Amazon Ember" charset="0"/>
                <a:hlinkClick r:id="rId8"/>
              </a:rPr>
              <a:t>Jennifer Widom</a:t>
            </a:r>
            <a:r>
              <a:rPr lang="en-US" sz="1200" dirty="0">
                <a:solidFill>
                  <a:srgbClr val="111111"/>
                </a:solidFill>
                <a:latin typeface="Amazon Ember" charset="0"/>
              </a:rPr>
              <a:t> </a:t>
            </a:r>
            <a:r>
              <a:rPr lang="en-US" sz="1200" dirty="0">
                <a:solidFill>
                  <a:srgbClr val="555555"/>
                </a:solidFill>
                <a:latin typeface="Amazon Ember" charset="0"/>
              </a:rPr>
              <a:t>(Author)</a:t>
            </a:r>
            <a:endParaRPr lang="en-US" sz="1200" dirty="0">
              <a:solidFill>
                <a:srgbClr val="111111"/>
              </a:solidFill>
              <a:latin typeface="Amazon Emb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40013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857250"/>
            <a:ext cx="9144000" cy="4572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000000">
                <a:alpha val="34999"/>
              </a:srgbClr>
            </a:outerShdw>
          </a:effec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/>
            <a:endParaRPr lang="en-US" altLang="en-US">
              <a:solidFill>
                <a:srgbClr val="E6B9B8"/>
              </a:solidFill>
            </a:endParaRPr>
          </a:p>
        </p:txBody>
      </p:sp>
      <p:sp>
        <p:nvSpPr>
          <p:cNvPr id="14338" name="Rectangle 7"/>
          <p:cNvSpPr>
            <a:spLocks noChangeArrowheads="1"/>
          </p:cNvSpPr>
          <p:nvPr/>
        </p:nvSpPr>
        <p:spPr bwMode="auto">
          <a:xfrm>
            <a:off x="228600" y="857251"/>
            <a:ext cx="7239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r>
              <a:rPr lang="en-US" altLang="en-US" sz="2400" dirty="0">
                <a:solidFill>
                  <a:schemeClr val="bg1"/>
                </a:solidFill>
              </a:rPr>
              <a:t>Database Management System Reminder</a:t>
            </a: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0" y="5543550"/>
            <a:ext cx="9144000" cy="4572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00000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/>
            <a:endParaRPr lang="en-US" altLang="en-US">
              <a:solidFill>
                <a:srgbClr val="E6B9B8"/>
              </a:solidFill>
            </a:endParaRPr>
          </a:p>
        </p:txBody>
      </p:sp>
      <p:pic>
        <p:nvPicPr>
          <p:cNvPr id="1434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1" y="5661025"/>
            <a:ext cx="1827213" cy="222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2" name="TextBox 11"/>
          <p:cNvSpPr txBox="1">
            <a:spLocks noChangeArrowheads="1"/>
          </p:cNvSpPr>
          <p:nvPr/>
        </p:nvSpPr>
        <p:spPr bwMode="auto">
          <a:xfrm>
            <a:off x="255588" y="5553076"/>
            <a:ext cx="6781800" cy="3924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fld id="{0EE15EB3-3077-C740-8089-CCA1B2033312}" type="slidenum">
              <a:rPr lang="en-US" altLang="en-US" sz="1050" b="1">
                <a:solidFill>
                  <a:schemeClr val="bg1"/>
                </a:solidFill>
              </a:rPr>
              <a:pPr/>
              <a:t>3</a:t>
            </a:fld>
            <a:r>
              <a:rPr lang="en-US" altLang="en-US" sz="1050" b="1" dirty="0">
                <a:solidFill>
                  <a:schemeClr val="bg1"/>
                </a:solidFill>
              </a:rPr>
              <a:t> </a:t>
            </a:r>
            <a:r>
              <a:rPr lang="en-US" altLang="en-US" sz="1050" dirty="0">
                <a:solidFill>
                  <a:schemeClr val="bg1"/>
                </a:solidFill>
              </a:rPr>
              <a:t>|</a:t>
            </a:r>
            <a:r>
              <a:rPr lang="en-US" altLang="en-US" sz="1050" b="1" dirty="0">
                <a:solidFill>
                  <a:schemeClr val="bg1"/>
                </a:solidFill>
              </a:rPr>
              <a:t> Introduction to Databases (F18): </a:t>
            </a:r>
            <a:r>
              <a:rPr lang="en-US" altLang="en-US" sz="1050" i="1" dirty="0">
                <a:solidFill>
                  <a:schemeClr val="bg1"/>
                </a:solidFill>
              </a:rPr>
              <a:t>Lecture 8: Disks, I/O, Indexes</a:t>
            </a:r>
            <a:br>
              <a:rPr lang="en-US" altLang="en-US" sz="1050" i="1" dirty="0">
                <a:solidFill>
                  <a:schemeClr val="bg1"/>
                </a:solidFill>
              </a:rPr>
            </a:br>
            <a:r>
              <a:rPr lang="de-DE" altLang="en-US" sz="900" i="1" dirty="0">
                <a:solidFill>
                  <a:schemeClr val="bg1"/>
                </a:solidFill>
              </a:rPr>
              <a:t>© Donald F. Ferguson, 2018</a:t>
            </a:r>
            <a:endParaRPr lang="en-US" altLang="en-US" sz="900" i="1" dirty="0">
              <a:solidFill>
                <a:schemeClr val="bg1"/>
              </a:solidFill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9048" y="1431253"/>
            <a:ext cx="7885982" cy="3592754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3314992" y="5029863"/>
            <a:ext cx="568480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dirty="0">
                <a:solidFill>
                  <a:srgbClr val="111111"/>
                </a:solidFill>
                <a:latin typeface="Amazon Ember" charset="0"/>
              </a:rPr>
              <a:t>Database Systems: The Complete Book (2nd Edition)</a:t>
            </a:r>
            <a:br>
              <a:rPr lang="en-US" sz="1200" b="1" dirty="0">
                <a:solidFill>
                  <a:srgbClr val="111111"/>
                </a:solidFill>
                <a:latin typeface="Amazon Ember" charset="0"/>
              </a:rPr>
            </a:br>
            <a:r>
              <a:rPr lang="en-US" sz="1200" dirty="0">
                <a:solidFill>
                  <a:srgbClr val="111111"/>
                </a:solidFill>
                <a:latin typeface="Amazon Ember" charset="0"/>
              </a:rPr>
              <a:t>by </a:t>
            </a:r>
            <a:r>
              <a:rPr lang="en-US" sz="1200" dirty="0">
                <a:solidFill>
                  <a:srgbClr val="0066C0"/>
                </a:solidFill>
                <a:latin typeface="Amazon Ember" charset="0"/>
                <a:hlinkClick r:id="rId5"/>
              </a:rPr>
              <a:t>Hector Garcia-Molina</a:t>
            </a:r>
            <a:r>
              <a:rPr lang="en-US" sz="1200" dirty="0">
                <a:solidFill>
                  <a:srgbClr val="111111"/>
                </a:solidFill>
                <a:latin typeface="Amazon Ember" charset="0"/>
              </a:rPr>
              <a:t> </a:t>
            </a:r>
            <a:r>
              <a:rPr lang="en-US" sz="1200" dirty="0">
                <a:solidFill>
                  <a:srgbClr val="555555"/>
                </a:solidFill>
                <a:latin typeface="Amazon Ember" charset="0"/>
              </a:rPr>
              <a:t>(Author), </a:t>
            </a:r>
            <a:r>
              <a:rPr lang="en-US" sz="1200" dirty="0">
                <a:solidFill>
                  <a:srgbClr val="0066C0"/>
                </a:solidFill>
                <a:latin typeface="Amazon Ember" charset="0"/>
                <a:hlinkClick r:id="rId6"/>
              </a:rPr>
              <a:t>Jeffrey D. Ullman</a:t>
            </a:r>
            <a:r>
              <a:rPr lang="en-US" sz="1200" dirty="0">
                <a:solidFill>
                  <a:srgbClr val="111111"/>
                </a:solidFill>
                <a:latin typeface="Amazon Ember" charset="0"/>
              </a:rPr>
              <a:t> </a:t>
            </a:r>
            <a:r>
              <a:rPr lang="en-US" sz="1200" dirty="0">
                <a:solidFill>
                  <a:srgbClr val="555555"/>
                </a:solidFill>
                <a:latin typeface="Amazon Ember" charset="0"/>
              </a:rPr>
              <a:t>(Author), </a:t>
            </a:r>
            <a:r>
              <a:rPr lang="en-US" sz="1200" dirty="0">
                <a:solidFill>
                  <a:srgbClr val="0066C0"/>
                </a:solidFill>
                <a:latin typeface="Amazon Ember" charset="0"/>
                <a:hlinkClick r:id="rId7"/>
              </a:rPr>
              <a:t>Jennifer Widom</a:t>
            </a:r>
            <a:r>
              <a:rPr lang="en-US" sz="1200" dirty="0">
                <a:solidFill>
                  <a:srgbClr val="111111"/>
                </a:solidFill>
                <a:latin typeface="Amazon Ember" charset="0"/>
              </a:rPr>
              <a:t> </a:t>
            </a:r>
            <a:r>
              <a:rPr lang="en-US" sz="1200" dirty="0">
                <a:solidFill>
                  <a:srgbClr val="555555"/>
                </a:solidFill>
                <a:latin typeface="Amazon Ember" charset="0"/>
              </a:rPr>
              <a:t>(Author)</a:t>
            </a:r>
            <a:endParaRPr lang="en-US" sz="1200" dirty="0">
              <a:solidFill>
                <a:srgbClr val="111111"/>
              </a:solidFill>
              <a:latin typeface="Amazon Ember" charset="0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9866" y="1331493"/>
            <a:ext cx="802115" cy="802115"/>
          </a:xfrm>
          <a:prstGeom prst="rect">
            <a:avLst/>
          </a:prstGeom>
        </p:spPr>
      </p:pic>
      <p:sp>
        <p:nvSpPr>
          <p:cNvPr id="17" name="Left Brace 16"/>
          <p:cNvSpPr/>
          <p:nvPr/>
        </p:nvSpPr>
        <p:spPr>
          <a:xfrm>
            <a:off x="513933" y="2345654"/>
            <a:ext cx="353746" cy="2516269"/>
          </a:xfrm>
          <a:prstGeom prst="leftBrac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83722" y="4942526"/>
            <a:ext cx="914400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r>
              <a:rPr lang="en-US" sz="2000">
                <a:solidFill>
                  <a:srgbClr val="FF0000"/>
                </a:solidFill>
                <a:latin typeface="+mn-lt"/>
              </a:rPr>
              <a:t>Focus for next part of course.</a:t>
            </a:r>
            <a:endParaRPr lang="en-US" sz="2000" dirty="0">
              <a:solidFill>
                <a:srgbClr val="FF000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343322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sz="2800" dirty="0">
                <a:effectLst/>
              </a:rPr>
              <a:t>Purpose of Database Systems</a:t>
            </a:r>
          </a:p>
        </p:txBody>
      </p:sp>
      <p:sp>
        <p:nvSpPr>
          <p:cNvPr id="13314" name="Rectangle 3"/>
          <p:cNvSpPr>
            <a:spLocks noGrp="1" noChangeArrowheads="1"/>
          </p:cNvSpPr>
          <p:nvPr>
            <p:ph idx="1"/>
          </p:nvPr>
        </p:nvSpPr>
        <p:spPr>
          <a:xfrm>
            <a:off x="1074198" y="1851328"/>
            <a:ext cx="7315199" cy="3988640"/>
          </a:xfrm>
        </p:spPr>
        <p:txBody>
          <a:bodyPr/>
          <a:lstStyle/>
          <a:p>
            <a:r>
              <a:rPr lang="en-US" altLang="en-US" sz="1700" dirty="0"/>
              <a:t>Data redundancy and inconsistency: data is stored  in multiple file formats resulting induplication of information in different files</a:t>
            </a:r>
          </a:p>
          <a:p>
            <a:r>
              <a:rPr lang="en-US" altLang="en-US" sz="1700" dirty="0"/>
              <a:t>Difficulty in accessing data </a:t>
            </a:r>
          </a:p>
          <a:p>
            <a:pPr lvl="1"/>
            <a:r>
              <a:rPr lang="en-US" altLang="en-US" sz="1700" dirty="0"/>
              <a:t>Need to write a new program to carry out each new task</a:t>
            </a:r>
          </a:p>
          <a:p>
            <a:r>
              <a:rPr lang="en-US" altLang="en-US" sz="1700" dirty="0"/>
              <a:t>Data isolation </a:t>
            </a:r>
          </a:p>
          <a:p>
            <a:pPr lvl="1"/>
            <a:r>
              <a:rPr lang="en-US" altLang="en-US" sz="1700" dirty="0"/>
              <a:t>Multiple files and formats</a:t>
            </a:r>
          </a:p>
          <a:p>
            <a:r>
              <a:rPr lang="en-US" altLang="en-US" sz="1700" dirty="0"/>
              <a:t>Integrity problems</a:t>
            </a:r>
          </a:p>
          <a:p>
            <a:pPr lvl="1"/>
            <a:r>
              <a:rPr lang="en-US" altLang="en-US" sz="1700" dirty="0"/>
              <a:t>Integrity constraints  (e.g., account balance &gt; 0) become </a:t>
            </a:r>
            <a:r>
              <a:rPr lang="ja-JP" altLang="en-US" sz="1700" dirty="0"/>
              <a:t>“</a:t>
            </a:r>
            <a:r>
              <a:rPr lang="en-US" altLang="ja-JP" sz="1700" dirty="0"/>
              <a:t>buried</a:t>
            </a:r>
            <a:r>
              <a:rPr lang="ja-JP" altLang="en-US" sz="1700" dirty="0"/>
              <a:t>”</a:t>
            </a:r>
            <a:r>
              <a:rPr lang="en-US" altLang="ja-JP" sz="1700" dirty="0"/>
              <a:t> in program code rather than being stated explicitly</a:t>
            </a:r>
          </a:p>
          <a:p>
            <a:pPr lvl="1"/>
            <a:r>
              <a:rPr lang="en-US" altLang="en-US" sz="1700" dirty="0"/>
              <a:t>Hard to add new constraints or change existing ones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68349" y="1142251"/>
            <a:ext cx="7621047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en-US" sz="1700" dirty="0">
                <a:latin typeface="+mn-lt"/>
                <a:cs typeface="ＭＳ Ｐゴシック" charset="0"/>
              </a:rPr>
              <a:t>In the early days, database applications were built directly on top of file systems, which leads to:</a:t>
            </a:r>
          </a:p>
        </p:txBody>
      </p:sp>
    </p:spTree>
    <p:extLst>
      <p:ext uri="{BB962C8B-B14F-4D97-AF65-F5344CB8AC3E}">
        <p14:creationId xmlns:p14="http://schemas.microsoft.com/office/powerpoint/2010/main" val="41701326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sz="2800" dirty="0">
                <a:effectLst/>
              </a:rPr>
              <a:t>Purpose of Database Systems (Cont.)</a:t>
            </a:r>
          </a:p>
        </p:txBody>
      </p:sp>
      <p:sp>
        <p:nvSpPr>
          <p:cNvPr id="15362" name="Rectangle 3"/>
          <p:cNvSpPr>
            <a:spLocks noGrp="1" noChangeArrowheads="1"/>
          </p:cNvSpPr>
          <p:nvPr>
            <p:ph idx="1"/>
          </p:nvPr>
        </p:nvSpPr>
        <p:spPr>
          <a:xfrm>
            <a:off x="768351" y="1093791"/>
            <a:ext cx="7656322" cy="3990273"/>
          </a:xfrm>
        </p:spPr>
        <p:txBody>
          <a:bodyPr/>
          <a:lstStyle/>
          <a:p>
            <a:r>
              <a:rPr lang="en-US" altLang="en-US" sz="1700" dirty="0"/>
              <a:t>Atomicity of updates</a:t>
            </a:r>
          </a:p>
          <a:p>
            <a:pPr lvl="1"/>
            <a:r>
              <a:rPr lang="en-US" altLang="en-US" sz="1700" dirty="0"/>
              <a:t>Failures may leave database in an inconsistent state with partial updates carried out</a:t>
            </a:r>
          </a:p>
          <a:p>
            <a:pPr lvl="1"/>
            <a:r>
              <a:rPr lang="en-US" altLang="en-US" sz="1700" dirty="0"/>
              <a:t>Example: Transfer of funds from one account to another should either complete or not happen at all</a:t>
            </a:r>
          </a:p>
          <a:p>
            <a:r>
              <a:rPr lang="en-US" altLang="en-US" sz="1700" dirty="0"/>
              <a:t>Concurrent access by multiple users</a:t>
            </a:r>
          </a:p>
          <a:p>
            <a:pPr lvl="1"/>
            <a:r>
              <a:rPr lang="en-US" altLang="en-US" sz="1700" dirty="0"/>
              <a:t>Concurrent access needed for performance</a:t>
            </a:r>
          </a:p>
          <a:p>
            <a:pPr lvl="1"/>
            <a:r>
              <a:rPr lang="en-US" altLang="en-US" sz="1700" dirty="0"/>
              <a:t>Uncontrolled concurrent accesses can lead to inconsistencies</a:t>
            </a:r>
          </a:p>
          <a:p>
            <a:pPr lvl="2"/>
            <a:r>
              <a:rPr lang="en-US" altLang="en-US" sz="1700" dirty="0"/>
              <a:t>Ex: Two people reading a balance (say 100) and updating it by withdrawing money (say 50 each) at the same time</a:t>
            </a:r>
          </a:p>
          <a:p>
            <a:r>
              <a:rPr lang="en-US" altLang="en-US" sz="1700" dirty="0"/>
              <a:t>Security problems</a:t>
            </a:r>
          </a:p>
          <a:p>
            <a:pPr lvl="1"/>
            <a:r>
              <a:rPr lang="en-US" altLang="en-US" sz="1700" dirty="0"/>
              <a:t>Hard to provide user access to some, but not all, data</a:t>
            </a:r>
          </a:p>
          <a:p>
            <a:pPr marL="457200" lvl="1" indent="0">
              <a:buNone/>
            </a:pPr>
            <a:endParaRPr lang="en-US" altLang="en-US" sz="1700" dirty="0"/>
          </a:p>
          <a:p>
            <a:pPr>
              <a:buNone/>
            </a:pPr>
            <a:r>
              <a:rPr lang="en-US" altLang="en-US" b="1" dirty="0">
                <a:solidFill>
                  <a:srgbClr val="002060"/>
                </a:solidFill>
              </a:rPr>
              <a:t>    Database systems offer solutions to all the above problems</a:t>
            </a:r>
          </a:p>
        </p:txBody>
      </p:sp>
    </p:spTree>
    <p:extLst>
      <p:ext uri="{BB962C8B-B14F-4D97-AF65-F5344CB8AC3E}">
        <p14:creationId xmlns:p14="http://schemas.microsoft.com/office/powerpoint/2010/main" val="15867915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sz="2800" dirty="0">
                <a:effectLst/>
              </a:rPr>
              <a:t>Database Engine</a:t>
            </a:r>
          </a:p>
        </p:txBody>
      </p:sp>
      <p:sp>
        <p:nvSpPr>
          <p:cNvPr id="49154" name="Rectangle 3"/>
          <p:cNvSpPr>
            <a:spLocks noGrp="1" noChangeArrowheads="1"/>
          </p:cNvSpPr>
          <p:nvPr>
            <p:ph idx="1"/>
          </p:nvPr>
        </p:nvSpPr>
        <p:spPr>
          <a:xfrm>
            <a:off x="768351" y="1154750"/>
            <a:ext cx="7550026" cy="4903787"/>
          </a:xfrm>
        </p:spPr>
        <p:txBody>
          <a:bodyPr/>
          <a:lstStyle/>
          <a:p>
            <a:r>
              <a:rPr lang="en-US" altLang="en-US" sz="1700" dirty="0"/>
              <a:t>A database system is partitioned into modules that deal with each of the responsibilities of the overall system.  </a:t>
            </a:r>
          </a:p>
          <a:p>
            <a:r>
              <a:rPr lang="en-US" altLang="en-US" sz="1700" dirty="0"/>
              <a:t>The functional components of a database system can be divided into</a:t>
            </a:r>
          </a:p>
          <a:p>
            <a:pPr lvl="1"/>
            <a:r>
              <a:rPr lang="en-US" altLang="en-US" sz="1700" dirty="0"/>
              <a:t>The storage manager,</a:t>
            </a:r>
          </a:p>
          <a:p>
            <a:pPr lvl="1"/>
            <a:r>
              <a:rPr lang="en-US" altLang="en-US" sz="1700" dirty="0"/>
              <a:t>The  query processor component, </a:t>
            </a:r>
          </a:p>
          <a:p>
            <a:pPr lvl="1"/>
            <a:r>
              <a:rPr lang="en-US" altLang="en-US" sz="1700" dirty="0"/>
              <a:t>The transaction management component.</a:t>
            </a:r>
          </a:p>
          <a:p>
            <a:endParaRPr lang="en-US" alt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sz="2800" dirty="0">
                <a:effectLst/>
              </a:rPr>
              <a:t>Storage Manager</a:t>
            </a:r>
          </a:p>
        </p:txBody>
      </p:sp>
      <p:sp>
        <p:nvSpPr>
          <p:cNvPr id="49154" name="Rectangle 3"/>
          <p:cNvSpPr>
            <a:spLocks noGrp="1" noChangeArrowheads="1"/>
          </p:cNvSpPr>
          <p:nvPr>
            <p:ph idx="1"/>
          </p:nvPr>
        </p:nvSpPr>
        <p:spPr>
          <a:xfrm>
            <a:off x="768349" y="1046142"/>
            <a:ext cx="7638803" cy="4903787"/>
          </a:xfrm>
        </p:spPr>
        <p:txBody>
          <a:bodyPr/>
          <a:lstStyle/>
          <a:p>
            <a:r>
              <a:rPr lang="en-US" altLang="en-US" sz="1700" dirty="0"/>
              <a:t>A program module that provides the interface between the low-level data stored in the database and the application programs and queries submitted to the system.</a:t>
            </a:r>
          </a:p>
          <a:p>
            <a:r>
              <a:rPr lang="en-US" altLang="en-US" sz="1700" dirty="0"/>
              <a:t>The storage manager is responsible to the following tasks: </a:t>
            </a:r>
          </a:p>
          <a:p>
            <a:pPr lvl="1"/>
            <a:r>
              <a:rPr lang="en-US" altLang="en-US" sz="1700" dirty="0"/>
              <a:t>Interaction with the OS file manager </a:t>
            </a:r>
          </a:p>
          <a:p>
            <a:pPr lvl="1"/>
            <a:r>
              <a:rPr lang="en-US" altLang="en-US" sz="1700" dirty="0"/>
              <a:t>Efficient storing, retrieving and updating of data</a:t>
            </a:r>
          </a:p>
          <a:p>
            <a:r>
              <a:rPr lang="en-US" altLang="en-US" sz="1700" dirty="0"/>
              <a:t>The storage manager components include:</a:t>
            </a:r>
          </a:p>
          <a:p>
            <a:pPr lvl="1"/>
            <a:r>
              <a:rPr lang="en-US" altLang="en-US" sz="1700" dirty="0"/>
              <a:t>Authorization and integrity manager</a:t>
            </a:r>
          </a:p>
          <a:p>
            <a:pPr lvl="1"/>
            <a:r>
              <a:rPr lang="en-US" altLang="en-US" sz="1700" dirty="0"/>
              <a:t>Transaction manager</a:t>
            </a:r>
          </a:p>
          <a:p>
            <a:pPr lvl="1"/>
            <a:r>
              <a:rPr lang="en-US" altLang="en-US" sz="1700" dirty="0"/>
              <a:t>File manager</a:t>
            </a:r>
          </a:p>
          <a:p>
            <a:pPr lvl="1"/>
            <a:r>
              <a:rPr lang="en-US" altLang="en-US" sz="1700" dirty="0"/>
              <a:t>Buffer manager</a:t>
            </a:r>
          </a:p>
          <a:p>
            <a:pPr lvl="1">
              <a:buFont typeface="Monotype Sorts" charset="2"/>
              <a:buNone/>
            </a:pPr>
            <a:endParaRPr lang="en-US" alt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sz="2800" dirty="0">
                <a:effectLst/>
              </a:rPr>
              <a:t>Storage Manager (Cont.)</a:t>
            </a:r>
          </a:p>
        </p:txBody>
      </p:sp>
      <p:sp>
        <p:nvSpPr>
          <p:cNvPr id="49154" name="Rectangle 3"/>
          <p:cNvSpPr>
            <a:spLocks noGrp="1" noChangeArrowheads="1"/>
          </p:cNvSpPr>
          <p:nvPr>
            <p:ph idx="1"/>
          </p:nvPr>
        </p:nvSpPr>
        <p:spPr>
          <a:xfrm>
            <a:off x="768350" y="1082239"/>
            <a:ext cx="7683192" cy="3270306"/>
          </a:xfrm>
        </p:spPr>
        <p:txBody>
          <a:bodyPr/>
          <a:lstStyle/>
          <a:p>
            <a:r>
              <a:rPr lang="en-US" altLang="en-US" sz="1700" dirty="0"/>
              <a:t>The storage manager implements several data structures as part of the physical system implementation:</a:t>
            </a:r>
          </a:p>
          <a:p>
            <a:pPr lvl="1"/>
            <a:r>
              <a:rPr lang="en-US" altLang="en-US" sz="1700" dirty="0"/>
              <a:t>Data files -- store the database itself</a:t>
            </a:r>
          </a:p>
          <a:p>
            <a:pPr lvl="1"/>
            <a:r>
              <a:rPr lang="en-US" altLang="en-US" sz="1700" dirty="0"/>
              <a:t>Data dictionary --  stores metadata about the structure of the database, in particular the schema of the database.</a:t>
            </a:r>
          </a:p>
          <a:p>
            <a:pPr lvl="1"/>
            <a:r>
              <a:rPr lang="en-US" altLang="en-US" sz="1700" dirty="0"/>
              <a:t>Indices --  can provide fast access to data items.  A database index provides pointers to those data items that hold a particular value.  </a:t>
            </a:r>
          </a:p>
          <a:p>
            <a:endParaRPr lang="en-US" altLang="en-US" sz="1700" dirty="0"/>
          </a:p>
          <a:p>
            <a:pPr lvl="1">
              <a:buFont typeface="Monotype Sorts" charset="2"/>
              <a:buNone/>
            </a:pPr>
            <a:endParaRPr lang="en-US" alt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sz="2800" dirty="0">
                <a:effectLst/>
              </a:rPr>
              <a:t>Query Processor</a:t>
            </a:r>
          </a:p>
        </p:txBody>
      </p:sp>
      <p:sp>
        <p:nvSpPr>
          <p:cNvPr id="53250" name="Rectangle 3"/>
          <p:cNvSpPr>
            <a:spLocks noGrp="1" noChangeArrowheads="1"/>
          </p:cNvSpPr>
          <p:nvPr>
            <p:ph idx="1"/>
          </p:nvPr>
        </p:nvSpPr>
        <p:spPr>
          <a:xfrm>
            <a:off x="768349" y="1143038"/>
            <a:ext cx="7603293" cy="4903787"/>
          </a:xfrm>
        </p:spPr>
        <p:txBody>
          <a:bodyPr/>
          <a:lstStyle/>
          <a:p>
            <a:r>
              <a:rPr lang="en-US" altLang="en-US" sz="1700" dirty="0"/>
              <a:t>The query processor components include:</a:t>
            </a:r>
          </a:p>
          <a:p>
            <a:pPr lvl="1"/>
            <a:r>
              <a:rPr lang="en-US" altLang="en-US" sz="1700" dirty="0"/>
              <a:t>DDL  interpreter --  interprets DDL statements and records the definitions in the data dictionary.</a:t>
            </a:r>
          </a:p>
          <a:p>
            <a:pPr lvl="1"/>
            <a:r>
              <a:rPr lang="en-US" altLang="en-US" sz="1700" dirty="0"/>
              <a:t>DML compiler -- translates DML statements in a query language into an evaluation plan consisting of low-level instructions that the query evaluation engine understands.</a:t>
            </a:r>
          </a:p>
          <a:p>
            <a:pPr lvl="2"/>
            <a:r>
              <a:rPr lang="en-US" altLang="en-US" sz="1700" dirty="0"/>
              <a:t>The DML compiler performs query optimization; that is, it picks the lowest cost evaluation plan from among the various alternatives.</a:t>
            </a:r>
          </a:p>
          <a:p>
            <a:pPr lvl="1"/>
            <a:r>
              <a:rPr lang="en-US" altLang="en-US" sz="1700" dirty="0"/>
              <a:t>Query evaluation engine -- executes low-level instructions generated by the DML compiler.</a:t>
            </a:r>
          </a:p>
          <a:p>
            <a:pPr lvl="1"/>
            <a:endParaRPr lang="en-US" alt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2_db-5-grey">
  <a:themeElements>
    <a:clrScheme name="">
      <a:dk1>
        <a:srgbClr val="000000"/>
      </a:dk1>
      <a:lt1>
        <a:srgbClr val="CCECFF"/>
      </a:lt1>
      <a:dk2>
        <a:srgbClr val="CC3300"/>
      </a:dk2>
      <a:lt2>
        <a:srgbClr val="666699"/>
      </a:lt2>
      <a:accent1>
        <a:srgbClr val="FFFFFF"/>
      </a:accent1>
      <a:accent2>
        <a:srgbClr val="CCCC00"/>
      </a:accent2>
      <a:accent3>
        <a:srgbClr val="E2F4FF"/>
      </a:accent3>
      <a:accent4>
        <a:srgbClr val="000000"/>
      </a:accent4>
      <a:accent5>
        <a:srgbClr val="FFFFFF"/>
      </a:accent5>
      <a:accent6>
        <a:srgbClr val="B9B900"/>
      </a:accent6>
      <a:hlink>
        <a:srgbClr val="FF9900"/>
      </a:hlink>
      <a:folHlink>
        <a:srgbClr val="FF9933"/>
      </a:folHlink>
    </a:clrScheme>
    <a:fontScheme name="2_db-5-grey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lnDef>
  </a:objectDefaults>
  <a:extraClrSchemeLst>
    <a:extraClrScheme>
      <a:clrScheme name="2_db-5-grey 1">
        <a:dk1>
          <a:srgbClr val="333333"/>
        </a:dk1>
        <a:lt1>
          <a:srgbClr val="A9BDA9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D1DBD1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2">
        <a:dk1>
          <a:srgbClr val="333333"/>
        </a:dk1>
        <a:lt1>
          <a:srgbClr val="FFFFFF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FFFFFF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37373"/>
        </a:accent6>
        <a:hlink>
          <a:srgbClr val="B2B2B2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DB6</Template>
  <TotalTime>96267</TotalTime>
  <Words>894</Words>
  <Application>Microsoft Macintosh PowerPoint</Application>
  <PresentationFormat>On-screen Show (4:3)</PresentationFormat>
  <Paragraphs>121</Paragraphs>
  <Slides>18</Slides>
  <Notes>16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  <vt:variant>
        <vt:lpstr>Custom Shows</vt:lpstr>
      </vt:variant>
      <vt:variant>
        <vt:i4>1</vt:i4>
      </vt:variant>
    </vt:vector>
  </HeadingPairs>
  <TitlesOfParts>
    <vt:vector size="28" baseType="lpstr">
      <vt:lpstr>Amazon Ember</vt:lpstr>
      <vt:lpstr>Arial</vt:lpstr>
      <vt:lpstr>Calibri</vt:lpstr>
      <vt:lpstr>Helvetica</vt:lpstr>
      <vt:lpstr>Monotype Sorts</vt:lpstr>
      <vt:lpstr>Times New Roman</vt:lpstr>
      <vt:lpstr>Webdings</vt:lpstr>
      <vt:lpstr>Wingdings</vt:lpstr>
      <vt:lpstr>2_db-5-grey</vt:lpstr>
      <vt:lpstr>PowerPoint Presentation</vt:lpstr>
      <vt:lpstr>PowerPoint Presentation</vt:lpstr>
      <vt:lpstr>PowerPoint Presentation</vt:lpstr>
      <vt:lpstr>Purpose of Database Systems</vt:lpstr>
      <vt:lpstr>Purpose of Database Systems (Cont.)</vt:lpstr>
      <vt:lpstr>Database Engine</vt:lpstr>
      <vt:lpstr>Storage Manager</vt:lpstr>
      <vt:lpstr>Storage Manager (Cont.)</vt:lpstr>
      <vt:lpstr>Query Processor</vt:lpstr>
      <vt:lpstr>Query Processing</vt:lpstr>
      <vt:lpstr>Transaction Management </vt:lpstr>
      <vt:lpstr>Database Architecture</vt:lpstr>
      <vt:lpstr>Database Architecture  (Centralized/Shared-Memory)</vt:lpstr>
      <vt:lpstr>Database Applications</vt:lpstr>
      <vt:lpstr>Two-tier and three-tier architectures</vt:lpstr>
      <vt:lpstr>Database Users</vt:lpstr>
      <vt:lpstr>Database Administrator</vt:lpstr>
      <vt:lpstr>PowerPoint Presentation</vt:lpstr>
      <vt:lpstr>Custom Show 1</vt:lpstr>
    </vt:vector>
  </TitlesOfParts>
  <Company>Lucent Technologies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7:  Relational Database Design</dc:title>
  <dc:creator>Marilyn Turnamian</dc:creator>
  <cp:lastModifiedBy>Ferguson, Donald (DMNA-NYG)</cp:lastModifiedBy>
  <cp:revision>460</cp:revision>
  <cp:lastPrinted>1999-06-28T19:27:31Z</cp:lastPrinted>
  <dcterms:created xsi:type="dcterms:W3CDTF">2009-12-21T15:40:22Z</dcterms:created>
  <dcterms:modified xsi:type="dcterms:W3CDTF">2019-10-24T12:28:07Z</dcterms:modified>
</cp:coreProperties>
</file>